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252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A0EB6-2DFD-DF31-0B3D-FA2DA235D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FF626-CEA1-C0FB-937E-B30B1366B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A20C2B-6A87-0C3E-33F1-ADCA4590FC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83B1DF-62DB-5C09-B27C-6EA460BA9068}"/>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9601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Customer Churn Analysis for Telecom Industry</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Leveraging data analytics and machine learning to predict and prevent customer attrition in the competitive telecom sector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793790" y="692825"/>
            <a:ext cx="12174855"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 Data-Driven Customer Success</a:t>
            </a:r>
            <a:endParaRPr lang="en-US" sz="4450" dirty="0"/>
          </a:p>
        </p:txBody>
      </p:sp>
      <p:sp>
        <p:nvSpPr>
          <p:cNvPr id="3" name="Text 1"/>
          <p:cNvSpPr/>
          <p:nvPr/>
        </p:nvSpPr>
        <p:spPr>
          <a:xfrm>
            <a:off x="793790" y="1968579"/>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Project Success</a:t>
            </a:r>
            <a:endParaRPr lang="en-US" sz="2650" dirty="0"/>
          </a:p>
        </p:txBody>
      </p:sp>
      <p:sp>
        <p:nvSpPr>
          <p:cNvPr id="4" name="Text 2"/>
          <p:cNvSpPr/>
          <p:nvPr/>
        </p:nvSpPr>
        <p:spPr>
          <a:xfrm>
            <a:off x="793790" y="262068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Customer Churn Analysis successfully demonstrates how advanced analytics and machine learning can transform customer retention strategies in the telecom industry.</a:t>
            </a:r>
            <a:endParaRPr lang="en-US" sz="1750" dirty="0"/>
          </a:p>
        </p:txBody>
      </p:sp>
      <p:sp>
        <p:nvSpPr>
          <p:cNvPr id="5" name="Text 3"/>
          <p:cNvSpPr/>
          <p:nvPr/>
        </p:nvSpPr>
        <p:spPr>
          <a:xfrm>
            <a:off x="793790" y="391346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predictive model identifies potential churners with high accuracy, enabling businesses to implement targeted interventions that address specific pain points—from contract flexibility to pricing optimization.</a:t>
            </a:r>
            <a:endParaRPr lang="en-US" sz="1750" dirty="0"/>
          </a:p>
        </p:txBody>
      </p:sp>
      <p:sp>
        <p:nvSpPr>
          <p:cNvPr id="6" name="Text 4"/>
          <p:cNvSpPr/>
          <p:nvPr/>
        </p:nvSpPr>
        <p:spPr>
          <a:xfrm>
            <a:off x="793790" y="5228987"/>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Future Forward</a:t>
            </a:r>
            <a:endParaRPr lang="en-US" sz="2650" dirty="0"/>
          </a:p>
        </p:txBody>
      </p:sp>
      <p:sp>
        <p:nvSpPr>
          <p:cNvPr id="7" name="Text 5"/>
          <p:cNvSpPr/>
          <p:nvPr/>
        </p:nvSpPr>
        <p:spPr>
          <a:xfrm>
            <a:off x="793790" y="5881092"/>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Data-driven insights empower telecom companies to move beyond reactive customer service toward proactive relationship management, ultimately reducing churn rates, increasing profitability, and building lasting customer loyalty in an intensely competitive market.</a:t>
            </a:r>
            <a:endParaRPr lang="en-US" sz="1750" dirty="0"/>
          </a:p>
        </p:txBody>
      </p:sp>
      <p:pic>
        <p:nvPicPr>
          <p:cNvPr id="8" name="Image 0" descr="preencoded.png"/>
          <p:cNvPicPr>
            <a:picLocks noChangeAspect="1"/>
          </p:cNvPicPr>
          <p:nvPr/>
        </p:nvPicPr>
        <p:blipFill>
          <a:blip r:embed="rId3"/>
          <a:stretch>
            <a:fillRect/>
          </a:stretch>
        </p:blipFill>
        <p:spPr>
          <a:xfrm>
            <a:off x="8959096" y="1996916"/>
            <a:ext cx="4885015" cy="48850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51EF53D-0FA0-4C8E-B87D-7F68FA19BB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944C474-7F8C-D1B6-9C39-CE7C34B58C87}"/>
              </a:ext>
            </a:extLst>
          </p:cNvPr>
          <p:cNvSpPr/>
          <p:nvPr/>
        </p:nvSpPr>
        <p:spPr>
          <a:xfrm>
            <a:off x="793790" y="692825"/>
            <a:ext cx="12174855"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3" name="Text 1">
            <a:extLst>
              <a:ext uri="{FF2B5EF4-FFF2-40B4-BE49-F238E27FC236}">
                <a16:creationId xmlns:a16="http://schemas.microsoft.com/office/drawing/2014/main" id="{D4E3A06B-79DE-CE10-9AF8-7F95E9D3DE6C}"/>
              </a:ext>
            </a:extLst>
          </p:cNvPr>
          <p:cNvSpPr/>
          <p:nvPr/>
        </p:nvSpPr>
        <p:spPr>
          <a:xfrm>
            <a:off x="793790" y="1968579"/>
            <a:ext cx="3402330" cy="425291"/>
          </a:xfrm>
          <a:prstGeom prst="rect">
            <a:avLst/>
          </a:prstGeom>
          <a:noFill/>
          <a:ln/>
        </p:spPr>
        <p:txBody>
          <a:bodyPr wrap="none" lIns="0" tIns="0" rIns="0" bIns="0" rtlCol="0" anchor="t"/>
          <a:lstStyle/>
          <a:p>
            <a:pPr marL="0" indent="0" algn="l">
              <a:lnSpc>
                <a:spcPts val="3300"/>
              </a:lnSpc>
              <a:buNone/>
            </a:pPr>
            <a:endParaRPr lang="en-US" sz="2650" dirty="0"/>
          </a:p>
        </p:txBody>
      </p:sp>
      <p:sp>
        <p:nvSpPr>
          <p:cNvPr id="4" name="Text 2">
            <a:extLst>
              <a:ext uri="{FF2B5EF4-FFF2-40B4-BE49-F238E27FC236}">
                <a16:creationId xmlns:a16="http://schemas.microsoft.com/office/drawing/2014/main" id="{A8C7463E-3D8D-EB46-F271-8C95D24E76A0}"/>
              </a:ext>
            </a:extLst>
          </p:cNvPr>
          <p:cNvSpPr/>
          <p:nvPr/>
        </p:nvSpPr>
        <p:spPr>
          <a:xfrm>
            <a:off x="793790" y="2620685"/>
            <a:ext cx="7604284" cy="1088708"/>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5" name="Text 3">
            <a:extLst>
              <a:ext uri="{FF2B5EF4-FFF2-40B4-BE49-F238E27FC236}">
                <a16:creationId xmlns:a16="http://schemas.microsoft.com/office/drawing/2014/main" id="{0D8439F1-04F5-609B-92E2-95AB5531BEDB}"/>
              </a:ext>
            </a:extLst>
          </p:cNvPr>
          <p:cNvSpPr/>
          <p:nvPr/>
        </p:nvSpPr>
        <p:spPr>
          <a:xfrm>
            <a:off x="793790" y="3913465"/>
            <a:ext cx="7604284" cy="1088708"/>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6" name="Text 4">
            <a:extLst>
              <a:ext uri="{FF2B5EF4-FFF2-40B4-BE49-F238E27FC236}">
                <a16:creationId xmlns:a16="http://schemas.microsoft.com/office/drawing/2014/main" id="{45A8BEF6-F69F-8967-D18A-2D9D71053A43}"/>
              </a:ext>
            </a:extLst>
          </p:cNvPr>
          <p:cNvSpPr/>
          <p:nvPr/>
        </p:nvSpPr>
        <p:spPr>
          <a:xfrm>
            <a:off x="793790" y="5228987"/>
            <a:ext cx="3402330" cy="425291"/>
          </a:xfrm>
          <a:prstGeom prst="rect">
            <a:avLst/>
          </a:prstGeom>
          <a:noFill/>
          <a:ln/>
        </p:spPr>
        <p:txBody>
          <a:bodyPr wrap="none" lIns="0" tIns="0" rIns="0" bIns="0" rtlCol="0" anchor="t"/>
          <a:lstStyle/>
          <a:p>
            <a:pPr marL="0" indent="0" algn="l">
              <a:lnSpc>
                <a:spcPts val="3300"/>
              </a:lnSpc>
              <a:buNone/>
            </a:pPr>
            <a:endParaRPr lang="en-US" sz="2650" dirty="0"/>
          </a:p>
        </p:txBody>
      </p:sp>
      <p:sp>
        <p:nvSpPr>
          <p:cNvPr id="7" name="Text 5">
            <a:extLst>
              <a:ext uri="{FF2B5EF4-FFF2-40B4-BE49-F238E27FC236}">
                <a16:creationId xmlns:a16="http://schemas.microsoft.com/office/drawing/2014/main" id="{6AAF1183-A166-B9D4-EE31-6D92560A5AEC}"/>
              </a:ext>
            </a:extLst>
          </p:cNvPr>
          <p:cNvSpPr/>
          <p:nvPr/>
        </p:nvSpPr>
        <p:spPr>
          <a:xfrm>
            <a:off x="793790" y="5881092"/>
            <a:ext cx="7604284" cy="1451610"/>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1" name="TextBox 10">
            <a:extLst>
              <a:ext uri="{FF2B5EF4-FFF2-40B4-BE49-F238E27FC236}">
                <a16:creationId xmlns:a16="http://schemas.microsoft.com/office/drawing/2014/main" id="{69BF0F3E-CFE8-6A9A-C524-BF7BBAB57FE7}"/>
              </a:ext>
            </a:extLst>
          </p:cNvPr>
          <p:cNvSpPr txBox="1"/>
          <p:nvPr/>
        </p:nvSpPr>
        <p:spPr>
          <a:xfrm>
            <a:off x="3932434" y="2541651"/>
            <a:ext cx="6765531" cy="1569660"/>
          </a:xfrm>
          <a:prstGeom prst="rect">
            <a:avLst/>
          </a:prstGeom>
          <a:noFill/>
        </p:spPr>
        <p:txBody>
          <a:bodyPr wrap="square">
            <a:spAutoFit/>
          </a:bodyPr>
          <a:lstStyle/>
          <a:p>
            <a:r>
              <a:rPr lang="en-IN" sz="9600" dirty="0">
                <a:latin typeface="Aptos" panose="020B0004020202020204" pitchFamily="34" charset="0"/>
              </a:rPr>
              <a:t>THANK YOU</a:t>
            </a:r>
          </a:p>
        </p:txBody>
      </p:sp>
      <p:sp>
        <p:nvSpPr>
          <p:cNvPr id="12" name="TextBox 11">
            <a:extLst>
              <a:ext uri="{FF2B5EF4-FFF2-40B4-BE49-F238E27FC236}">
                <a16:creationId xmlns:a16="http://schemas.microsoft.com/office/drawing/2014/main" id="{53D17338-DEA1-70DC-258D-04A6F60C064D}"/>
              </a:ext>
            </a:extLst>
          </p:cNvPr>
          <p:cNvSpPr txBox="1"/>
          <p:nvPr/>
        </p:nvSpPr>
        <p:spPr>
          <a:xfrm>
            <a:off x="1632030" y="7013729"/>
            <a:ext cx="3125164" cy="369332"/>
          </a:xfrm>
          <a:prstGeom prst="rect">
            <a:avLst/>
          </a:prstGeom>
          <a:noFill/>
        </p:spPr>
        <p:txBody>
          <a:bodyPr wrap="square" rtlCol="0">
            <a:spAutoFit/>
          </a:bodyPr>
          <a:lstStyle/>
          <a:p>
            <a:r>
              <a:rPr lang="en-IN" dirty="0"/>
              <a:t>Presented by Krima Jegoda</a:t>
            </a:r>
          </a:p>
        </p:txBody>
      </p:sp>
    </p:spTree>
    <p:extLst>
      <p:ext uri="{BB962C8B-B14F-4D97-AF65-F5344CB8AC3E}">
        <p14:creationId xmlns:p14="http://schemas.microsoft.com/office/powerpoint/2010/main" val="1440450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93790" y="1313736"/>
            <a:ext cx="1035903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The Challenge of Customer Retention</a:t>
            </a:r>
            <a:endParaRPr lang="en-US" sz="4450" dirty="0"/>
          </a:p>
        </p:txBody>
      </p:sp>
      <p:sp>
        <p:nvSpPr>
          <p:cNvPr id="3" name="Text 1"/>
          <p:cNvSpPr/>
          <p:nvPr/>
        </p:nvSpPr>
        <p:spPr>
          <a:xfrm>
            <a:off x="793790" y="2589490"/>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Why Churn Matters</a:t>
            </a:r>
            <a:endParaRPr lang="en-US" sz="2650" dirty="0"/>
          </a:p>
        </p:txBody>
      </p:sp>
      <p:sp>
        <p:nvSpPr>
          <p:cNvPr id="4" name="Text 2"/>
          <p:cNvSpPr/>
          <p:nvPr/>
        </p:nvSpPr>
        <p:spPr>
          <a:xfrm>
            <a:off x="793790" y="3241596"/>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 today's highly competitive telecom sector, retaining existing customers is as critical as acquiring new ones. Customer churn—when subscribers stop using a company's services—directly impacts revenue and market position.</a:t>
            </a:r>
            <a:endParaRPr lang="en-US" sz="1750" dirty="0"/>
          </a:p>
        </p:txBody>
      </p:sp>
      <p:sp>
        <p:nvSpPr>
          <p:cNvPr id="5" name="Text 3"/>
          <p:cNvSpPr/>
          <p:nvPr/>
        </p:nvSpPr>
        <p:spPr>
          <a:xfrm>
            <a:off x="793790" y="5260181"/>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Understanding the drivers behind churn enables businesses to take proactive measures, implement targeted retention strategies, and maintain a healthy subscriber base in an increasingly crowded marketplace.</a:t>
            </a:r>
            <a:endParaRPr lang="en-US" sz="1750" dirty="0"/>
          </a:p>
        </p:txBody>
      </p:sp>
      <p:sp>
        <p:nvSpPr>
          <p:cNvPr id="6" name="Text 4"/>
          <p:cNvSpPr/>
          <p:nvPr/>
        </p:nvSpPr>
        <p:spPr>
          <a:xfrm>
            <a:off x="7599521" y="2589490"/>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Key Churn Drivers</a:t>
            </a:r>
            <a:endParaRPr lang="en-US" sz="2650" dirty="0"/>
          </a:p>
        </p:txBody>
      </p:sp>
      <p:sp>
        <p:nvSpPr>
          <p:cNvPr id="7" name="Text 5"/>
          <p:cNvSpPr/>
          <p:nvPr/>
        </p:nvSpPr>
        <p:spPr>
          <a:xfrm>
            <a:off x="7599521" y="324159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Competitive pricing</a:t>
            </a:r>
            <a:r>
              <a:rPr lang="en-US" sz="1750" dirty="0">
                <a:solidFill>
                  <a:srgbClr val="272525"/>
                </a:solidFill>
                <a:latin typeface="Inter" pitchFamily="34" charset="0"/>
                <a:ea typeface="Inter" pitchFamily="34" charset="-122"/>
                <a:cs typeface="Inter" pitchFamily="34" charset="-120"/>
              </a:rPr>
              <a:t> from rival operators</a:t>
            </a:r>
            <a:endParaRPr lang="en-US" sz="1750" dirty="0"/>
          </a:p>
        </p:txBody>
      </p:sp>
      <p:sp>
        <p:nvSpPr>
          <p:cNvPr id="8" name="Text 6"/>
          <p:cNvSpPr/>
          <p:nvPr/>
        </p:nvSpPr>
        <p:spPr>
          <a:xfrm>
            <a:off x="7599521" y="368379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Network quality</a:t>
            </a:r>
            <a:r>
              <a:rPr lang="en-US" sz="1750" dirty="0">
                <a:solidFill>
                  <a:srgbClr val="272525"/>
                </a:solidFill>
                <a:latin typeface="Inter" pitchFamily="34" charset="0"/>
                <a:ea typeface="Inter" pitchFamily="34" charset="-122"/>
                <a:cs typeface="Inter" pitchFamily="34" charset="-120"/>
              </a:rPr>
              <a:t> and coverage issues</a:t>
            </a:r>
            <a:endParaRPr lang="en-US" sz="1750" dirty="0"/>
          </a:p>
        </p:txBody>
      </p:sp>
      <p:sp>
        <p:nvSpPr>
          <p:cNvPr id="9" name="Text 7"/>
          <p:cNvSpPr/>
          <p:nvPr/>
        </p:nvSpPr>
        <p:spPr>
          <a:xfrm>
            <a:off x="7599521" y="412599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Customer service</a:t>
            </a:r>
            <a:r>
              <a:rPr lang="en-US" sz="1750" dirty="0">
                <a:solidFill>
                  <a:srgbClr val="272525"/>
                </a:solidFill>
                <a:latin typeface="Inter" pitchFamily="34" charset="0"/>
                <a:ea typeface="Inter" pitchFamily="34" charset="-122"/>
                <a:cs typeface="Inter" pitchFamily="34" charset="-120"/>
              </a:rPr>
              <a:t> experience gaps</a:t>
            </a:r>
            <a:endParaRPr lang="en-US" sz="1750" dirty="0"/>
          </a:p>
        </p:txBody>
      </p:sp>
      <p:sp>
        <p:nvSpPr>
          <p:cNvPr id="10" name="Text 8"/>
          <p:cNvSpPr/>
          <p:nvPr/>
        </p:nvSpPr>
        <p:spPr>
          <a:xfrm>
            <a:off x="7599521" y="456819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Contract flexibility</a:t>
            </a:r>
            <a:r>
              <a:rPr lang="en-US" sz="1750" dirty="0">
                <a:solidFill>
                  <a:srgbClr val="272525"/>
                </a:solidFill>
                <a:latin typeface="Inter" pitchFamily="34" charset="0"/>
                <a:ea typeface="Inter" pitchFamily="34" charset="-122"/>
                <a:cs typeface="Inter" pitchFamily="34" charset="-120"/>
              </a:rPr>
              <a:t> and billing concerns</a:t>
            </a:r>
            <a:endParaRPr lang="en-US" sz="1750" dirty="0"/>
          </a:p>
        </p:txBody>
      </p:sp>
      <p:sp>
        <p:nvSpPr>
          <p:cNvPr id="11" name="Text 9"/>
          <p:cNvSpPr/>
          <p:nvPr/>
        </p:nvSpPr>
        <p:spPr>
          <a:xfrm>
            <a:off x="7599521" y="5135166"/>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analyzes customer data to identify patterns, predict potential churners, and guide strategic interventions that improve satisfaction and reduce revenue loss.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18371" y="537329"/>
            <a:ext cx="5604510" cy="475059"/>
          </a:xfrm>
          <a:prstGeom prst="rect">
            <a:avLst/>
          </a:prstGeom>
          <a:noFill/>
          <a:ln/>
        </p:spPr>
        <p:txBody>
          <a:bodyPr wrap="none" lIns="0" tIns="0" rIns="0" bIns="0" rtlCol="0" anchor="t"/>
          <a:lstStyle/>
          <a:p>
            <a:pPr marL="0" indent="0" algn="l">
              <a:lnSpc>
                <a:spcPts val="3700"/>
              </a:lnSpc>
              <a:buNone/>
            </a:pPr>
            <a:r>
              <a:rPr lang="en-US" sz="2950" b="1" dirty="0">
                <a:solidFill>
                  <a:srgbClr val="000000"/>
                </a:solidFill>
                <a:latin typeface="Inter Bold" pitchFamily="34" charset="0"/>
                <a:ea typeface="Inter Bold" pitchFamily="34" charset="-122"/>
                <a:cs typeface="Inter Bold" pitchFamily="34" charset="-120"/>
              </a:rPr>
              <a:t>Project Overview &amp; Objectives</a:t>
            </a:r>
            <a:endParaRPr lang="en-US" sz="2950" dirty="0"/>
          </a:p>
        </p:txBody>
      </p:sp>
      <p:sp>
        <p:nvSpPr>
          <p:cNvPr id="4" name="Shape 1"/>
          <p:cNvSpPr/>
          <p:nvPr/>
        </p:nvSpPr>
        <p:spPr>
          <a:xfrm>
            <a:off x="6018371" y="1240393"/>
            <a:ext cx="8080058" cy="1498997"/>
          </a:xfrm>
          <a:prstGeom prst="roundRect">
            <a:avLst>
              <a:gd name="adj" fmla="val 4259"/>
            </a:avLst>
          </a:prstGeom>
          <a:solidFill>
            <a:srgbClr val="DADBF1"/>
          </a:solidFill>
          <a:ln w="7620">
            <a:solidFill>
              <a:srgbClr val="C0C1D7"/>
            </a:solidFill>
            <a:prstDash val="solid"/>
          </a:ln>
        </p:spPr>
      </p:sp>
      <p:sp>
        <p:nvSpPr>
          <p:cNvPr id="5" name="Shape 2"/>
          <p:cNvSpPr/>
          <p:nvPr/>
        </p:nvSpPr>
        <p:spPr>
          <a:xfrm>
            <a:off x="6177915" y="1399937"/>
            <a:ext cx="456009" cy="456009"/>
          </a:xfrm>
          <a:prstGeom prst="roundRect">
            <a:avLst>
              <a:gd name="adj" fmla="val 20050231"/>
            </a:avLst>
          </a:prstGeom>
          <a:solidFill>
            <a:srgbClr val="4950BC"/>
          </a:solidFill>
          <a:ln/>
        </p:spPr>
      </p:sp>
      <p:pic>
        <p:nvPicPr>
          <p:cNvPr id="6" name="Image 1" descr="preencoded.png"/>
          <p:cNvPicPr>
            <a:picLocks noChangeAspect="1"/>
          </p:cNvPicPr>
          <p:nvPr/>
        </p:nvPicPr>
        <p:blipFill>
          <a:blip r:embed="rId4"/>
          <a:stretch>
            <a:fillRect/>
          </a:stretch>
        </p:blipFill>
        <p:spPr>
          <a:xfrm>
            <a:off x="6303288" y="1499711"/>
            <a:ext cx="205145" cy="256461"/>
          </a:xfrm>
          <a:prstGeom prst="rect">
            <a:avLst/>
          </a:prstGeom>
        </p:spPr>
      </p:pic>
      <p:sp>
        <p:nvSpPr>
          <p:cNvPr id="7" name="Text 3"/>
          <p:cNvSpPr/>
          <p:nvPr/>
        </p:nvSpPr>
        <p:spPr>
          <a:xfrm>
            <a:off x="6177915" y="2007870"/>
            <a:ext cx="1900238" cy="237530"/>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Primary Goal</a:t>
            </a:r>
            <a:endParaRPr lang="en-US" sz="1450" dirty="0"/>
          </a:p>
        </p:txBody>
      </p:sp>
      <p:sp>
        <p:nvSpPr>
          <p:cNvPr id="8" name="Text 4"/>
          <p:cNvSpPr/>
          <p:nvPr/>
        </p:nvSpPr>
        <p:spPr>
          <a:xfrm>
            <a:off x="6177915" y="2336602"/>
            <a:ext cx="7760970" cy="243245"/>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Explore and predict customer attrition using advanced data analytics and machine learning techniques</a:t>
            </a:r>
            <a:endParaRPr lang="en-US" sz="1150" dirty="0"/>
          </a:p>
        </p:txBody>
      </p:sp>
      <p:sp>
        <p:nvSpPr>
          <p:cNvPr id="9" name="Shape 5"/>
          <p:cNvSpPr/>
          <p:nvPr/>
        </p:nvSpPr>
        <p:spPr>
          <a:xfrm>
            <a:off x="6018371" y="2891314"/>
            <a:ext cx="8080058" cy="1498997"/>
          </a:xfrm>
          <a:prstGeom prst="roundRect">
            <a:avLst>
              <a:gd name="adj" fmla="val 4259"/>
            </a:avLst>
          </a:prstGeom>
          <a:solidFill>
            <a:srgbClr val="DADBF1"/>
          </a:solidFill>
          <a:ln w="7620">
            <a:solidFill>
              <a:srgbClr val="C0C1D7"/>
            </a:solidFill>
            <a:prstDash val="solid"/>
          </a:ln>
        </p:spPr>
      </p:sp>
      <p:sp>
        <p:nvSpPr>
          <p:cNvPr id="10" name="Shape 6"/>
          <p:cNvSpPr/>
          <p:nvPr/>
        </p:nvSpPr>
        <p:spPr>
          <a:xfrm>
            <a:off x="6177915" y="3050858"/>
            <a:ext cx="456009" cy="456009"/>
          </a:xfrm>
          <a:prstGeom prst="roundRect">
            <a:avLst>
              <a:gd name="adj" fmla="val 20050231"/>
            </a:avLst>
          </a:prstGeom>
          <a:solidFill>
            <a:srgbClr val="4950BC"/>
          </a:solidFill>
          <a:ln/>
        </p:spPr>
      </p:sp>
      <p:pic>
        <p:nvPicPr>
          <p:cNvPr id="11" name="Image 2" descr="preencoded.png"/>
          <p:cNvPicPr>
            <a:picLocks noChangeAspect="1"/>
          </p:cNvPicPr>
          <p:nvPr/>
        </p:nvPicPr>
        <p:blipFill>
          <a:blip r:embed="rId5"/>
          <a:stretch>
            <a:fillRect/>
          </a:stretch>
        </p:blipFill>
        <p:spPr>
          <a:xfrm>
            <a:off x="6303288" y="3150632"/>
            <a:ext cx="205145" cy="256461"/>
          </a:xfrm>
          <a:prstGeom prst="rect">
            <a:avLst/>
          </a:prstGeom>
        </p:spPr>
      </p:pic>
      <p:sp>
        <p:nvSpPr>
          <p:cNvPr id="12" name="Text 7"/>
          <p:cNvSpPr/>
          <p:nvPr/>
        </p:nvSpPr>
        <p:spPr>
          <a:xfrm>
            <a:off x="6177915" y="3658791"/>
            <a:ext cx="1900238" cy="237530"/>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Data Analysis</a:t>
            </a:r>
            <a:endParaRPr lang="en-US" sz="1450" dirty="0"/>
          </a:p>
        </p:txBody>
      </p:sp>
      <p:sp>
        <p:nvSpPr>
          <p:cNvPr id="13" name="Text 8"/>
          <p:cNvSpPr/>
          <p:nvPr/>
        </p:nvSpPr>
        <p:spPr>
          <a:xfrm>
            <a:off x="6177915" y="3987522"/>
            <a:ext cx="7760970" cy="243245"/>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Uncover hidden trends in demographics, service usage, billing patterns, and contract details</a:t>
            </a:r>
            <a:endParaRPr lang="en-US" sz="1150" dirty="0"/>
          </a:p>
        </p:txBody>
      </p:sp>
      <p:sp>
        <p:nvSpPr>
          <p:cNvPr id="14" name="Shape 9"/>
          <p:cNvSpPr/>
          <p:nvPr/>
        </p:nvSpPr>
        <p:spPr>
          <a:xfrm>
            <a:off x="6018371" y="4542234"/>
            <a:ext cx="8080058" cy="1498997"/>
          </a:xfrm>
          <a:prstGeom prst="roundRect">
            <a:avLst>
              <a:gd name="adj" fmla="val 4259"/>
            </a:avLst>
          </a:prstGeom>
          <a:solidFill>
            <a:srgbClr val="DADBF1"/>
          </a:solidFill>
          <a:ln w="7620">
            <a:solidFill>
              <a:srgbClr val="C0C1D7"/>
            </a:solidFill>
            <a:prstDash val="solid"/>
          </a:ln>
        </p:spPr>
      </p:sp>
      <p:sp>
        <p:nvSpPr>
          <p:cNvPr id="15" name="Shape 10"/>
          <p:cNvSpPr/>
          <p:nvPr/>
        </p:nvSpPr>
        <p:spPr>
          <a:xfrm>
            <a:off x="6177915" y="4701778"/>
            <a:ext cx="456009" cy="456009"/>
          </a:xfrm>
          <a:prstGeom prst="roundRect">
            <a:avLst>
              <a:gd name="adj" fmla="val 20050231"/>
            </a:avLst>
          </a:prstGeom>
          <a:solidFill>
            <a:srgbClr val="4950BC"/>
          </a:solidFill>
          <a:ln/>
        </p:spPr>
      </p:sp>
      <p:pic>
        <p:nvPicPr>
          <p:cNvPr id="16" name="Image 3" descr="preencoded.png"/>
          <p:cNvPicPr>
            <a:picLocks noChangeAspect="1"/>
          </p:cNvPicPr>
          <p:nvPr/>
        </p:nvPicPr>
        <p:blipFill>
          <a:blip r:embed="rId6"/>
          <a:stretch>
            <a:fillRect/>
          </a:stretch>
        </p:blipFill>
        <p:spPr>
          <a:xfrm>
            <a:off x="6303288" y="4801553"/>
            <a:ext cx="205145" cy="256461"/>
          </a:xfrm>
          <a:prstGeom prst="rect">
            <a:avLst/>
          </a:prstGeom>
        </p:spPr>
      </p:pic>
      <p:sp>
        <p:nvSpPr>
          <p:cNvPr id="17" name="Text 11"/>
          <p:cNvSpPr/>
          <p:nvPr/>
        </p:nvSpPr>
        <p:spPr>
          <a:xfrm>
            <a:off x="6177915" y="5309711"/>
            <a:ext cx="1900238" cy="237530"/>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Predictive Modeling</a:t>
            </a:r>
            <a:endParaRPr lang="en-US" sz="1450" dirty="0"/>
          </a:p>
        </p:txBody>
      </p:sp>
      <p:sp>
        <p:nvSpPr>
          <p:cNvPr id="18" name="Text 12"/>
          <p:cNvSpPr/>
          <p:nvPr/>
        </p:nvSpPr>
        <p:spPr>
          <a:xfrm>
            <a:off x="6177915" y="5638443"/>
            <a:ext cx="7760970" cy="243245"/>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Build classification models to identify high-risk customers with precision and accuracy</a:t>
            </a:r>
            <a:endParaRPr lang="en-US" sz="1150" dirty="0"/>
          </a:p>
        </p:txBody>
      </p:sp>
      <p:sp>
        <p:nvSpPr>
          <p:cNvPr id="19" name="Shape 13"/>
          <p:cNvSpPr/>
          <p:nvPr/>
        </p:nvSpPr>
        <p:spPr>
          <a:xfrm>
            <a:off x="6018371" y="6193155"/>
            <a:ext cx="8080058" cy="1498997"/>
          </a:xfrm>
          <a:prstGeom prst="roundRect">
            <a:avLst>
              <a:gd name="adj" fmla="val 4259"/>
            </a:avLst>
          </a:prstGeom>
          <a:solidFill>
            <a:srgbClr val="DADBF1"/>
          </a:solidFill>
          <a:ln w="7620">
            <a:solidFill>
              <a:srgbClr val="C0C1D7"/>
            </a:solidFill>
            <a:prstDash val="solid"/>
          </a:ln>
        </p:spPr>
      </p:sp>
      <p:sp>
        <p:nvSpPr>
          <p:cNvPr id="20" name="Shape 14"/>
          <p:cNvSpPr/>
          <p:nvPr/>
        </p:nvSpPr>
        <p:spPr>
          <a:xfrm>
            <a:off x="6177915" y="6352699"/>
            <a:ext cx="456009" cy="456009"/>
          </a:xfrm>
          <a:prstGeom prst="roundRect">
            <a:avLst>
              <a:gd name="adj" fmla="val 20050231"/>
            </a:avLst>
          </a:prstGeom>
          <a:solidFill>
            <a:srgbClr val="4950BC"/>
          </a:solidFill>
          <a:ln/>
        </p:spPr>
      </p:sp>
      <p:pic>
        <p:nvPicPr>
          <p:cNvPr id="21" name="Image 4" descr="preencoded.png"/>
          <p:cNvPicPr>
            <a:picLocks noChangeAspect="1"/>
          </p:cNvPicPr>
          <p:nvPr/>
        </p:nvPicPr>
        <p:blipFill>
          <a:blip r:embed="rId7"/>
          <a:stretch>
            <a:fillRect/>
          </a:stretch>
        </p:blipFill>
        <p:spPr>
          <a:xfrm>
            <a:off x="6303288" y="6452473"/>
            <a:ext cx="205145" cy="256461"/>
          </a:xfrm>
          <a:prstGeom prst="rect">
            <a:avLst/>
          </a:prstGeom>
        </p:spPr>
      </p:pic>
      <p:sp>
        <p:nvSpPr>
          <p:cNvPr id="22" name="Text 15"/>
          <p:cNvSpPr/>
          <p:nvPr/>
        </p:nvSpPr>
        <p:spPr>
          <a:xfrm>
            <a:off x="6177915" y="6960632"/>
            <a:ext cx="1900238" cy="237530"/>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Business Impact</a:t>
            </a:r>
            <a:endParaRPr lang="en-US" sz="1450" dirty="0"/>
          </a:p>
        </p:txBody>
      </p:sp>
      <p:sp>
        <p:nvSpPr>
          <p:cNvPr id="23" name="Text 16"/>
          <p:cNvSpPr/>
          <p:nvPr/>
        </p:nvSpPr>
        <p:spPr>
          <a:xfrm>
            <a:off x="6177915" y="7289363"/>
            <a:ext cx="7760970" cy="243245"/>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Enable personalized retention strategies and improve customer lifetime value (CLV)</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00564" y="552093"/>
            <a:ext cx="6574631" cy="625673"/>
          </a:xfrm>
          <a:prstGeom prst="rect">
            <a:avLst/>
          </a:prstGeom>
          <a:noFill/>
          <a:ln/>
        </p:spPr>
        <p:txBody>
          <a:bodyPr wrap="none" lIns="0" tIns="0" rIns="0" bIns="0" rtlCol="0" anchor="t"/>
          <a:lstStyle/>
          <a:p>
            <a:pPr marL="0" indent="0" algn="l">
              <a:lnSpc>
                <a:spcPts val="4900"/>
              </a:lnSpc>
              <a:buNone/>
            </a:pPr>
            <a:r>
              <a:rPr lang="en-US" sz="3900" b="1" dirty="0">
                <a:solidFill>
                  <a:srgbClr val="000000"/>
                </a:solidFill>
                <a:latin typeface="Inter Bold" pitchFamily="34" charset="0"/>
                <a:ea typeface="Inter Bold" pitchFamily="34" charset="-122"/>
                <a:cs typeface="Inter Bold" pitchFamily="34" charset="-120"/>
              </a:rPr>
              <a:t>Data Science Methodology</a:t>
            </a:r>
            <a:endParaRPr lang="en-US" sz="3900" dirty="0"/>
          </a:p>
        </p:txBody>
      </p:sp>
      <p:sp>
        <p:nvSpPr>
          <p:cNvPr id="3" name="Text 1"/>
          <p:cNvSpPr/>
          <p:nvPr/>
        </p:nvSpPr>
        <p:spPr>
          <a:xfrm>
            <a:off x="700564" y="1578054"/>
            <a:ext cx="200144" cy="25015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01</a:t>
            </a:r>
            <a:endParaRPr lang="en-US" sz="1550" dirty="0"/>
          </a:p>
        </p:txBody>
      </p:sp>
      <p:sp>
        <p:nvSpPr>
          <p:cNvPr id="4" name="Shape 2"/>
          <p:cNvSpPr/>
          <p:nvPr/>
        </p:nvSpPr>
        <p:spPr>
          <a:xfrm>
            <a:off x="700564" y="1895356"/>
            <a:ext cx="6514505" cy="22860"/>
          </a:xfrm>
          <a:prstGeom prst="rect">
            <a:avLst/>
          </a:prstGeom>
          <a:solidFill>
            <a:srgbClr val="4950BC"/>
          </a:solidFill>
          <a:ln/>
        </p:spPr>
      </p:sp>
      <p:sp>
        <p:nvSpPr>
          <p:cNvPr id="5" name="Text 3"/>
          <p:cNvSpPr/>
          <p:nvPr/>
        </p:nvSpPr>
        <p:spPr>
          <a:xfrm>
            <a:off x="700564" y="2041088"/>
            <a:ext cx="3246001" cy="312777"/>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Data Collection &amp; Sourcing</a:t>
            </a:r>
            <a:endParaRPr lang="en-US" sz="1950" dirty="0"/>
          </a:p>
        </p:txBody>
      </p:sp>
      <p:sp>
        <p:nvSpPr>
          <p:cNvPr id="6" name="Text 4"/>
          <p:cNvSpPr/>
          <p:nvPr/>
        </p:nvSpPr>
        <p:spPr>
          <a:xfrm>
            <a:off x="700564" y="2473881"/>
            <a:ext cx="6514505" cy="960477"/>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Gathered comprehensive telecom customer data including demographics, service usage patterns, and historical churn information from reliable sources</a:t>
            </a:r>
            <a:endParaRPr lang="en-US" sz="1550" dirty="0"/>
          </a:p>
        </p:txBody>
      </p:sp>
      <p:sp>
        <p:nvSpPr>
          <p:cNvPr id="7" name="Text 5"/>
          <p:cNvSpPr/>
          <p:nvPr/>
        </p:nvSpPr>
        <p:spPr>
          <a:xfrm>
            <a:off x="7415213" y="1578054"/>
            <a:ext cx="200144" cy="25015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02</a:t>
            </a:r>
            <a:endParaRPr lang="en-US" sz="1550" dirty="0"/>
          </a:p>
        </p:txBody>
      </p:sp>
      <p:sp>
        <p:nvSpPr>
          <p:cNvPr id="8" name="Shape 6"/>
          <p:cNvSpPr/>
          <p:nvPr/>
        </p:nvSpPr>
        <p:spPr>
          <a:xfrm>
            <a:off x="7415213" y="1895356"/>
            <a:ext cx="6514624" cy="22860"/>
          </a:xfrm>
          <a:prstGeom prst="rect">
            <a:avLst/>
          </a:prstGeom>
          <a:solidFill>
            <a:srgbClr val="4950BC"/>
          </a:solidFill>
          <a:ln/>
        </p:spPr>
      </p:sp>
      <p:sp>
        <p:nvSpPr>
          <p:cNvPr id="9" name="Text 7"/>
          <p:cNvSpPr/>
          <p:nvPr/>
        </p:nvSpPr>
        <p:spPr>
          <a:xfrm>
            <a:off x="7415213" y="2041088"/>
            <a:ext cx="2502337" cy="312777"/>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Data Preprocessing</a:t>
            </a:r>
            <a:endParaRPr lang="en-US" sz="1950" dirty="0"/>
          </a:p>
        </p:txBody>
      </p:sp>
      <p:sp>
        <p:nvSpPr>
          <p:cNvPr id="10" name="Text 8"/>
          <p:cNvSpPr/>
          <p:nvPr/>
        </p:nvSpPr>
        <p:spPr>
          <a:xfrm>
            <a:off x="7415213" y="2473881"/>
            <a:ext cx="6514624" cy="960477"/>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Cleaned inconsistencies, handled missing values, encoded categorical variables, and normalized continuous features for optimal model performance</a:t>
            </a:r>
            <a:endParaRPr lang="en-US" sz="1550" dirty="0"/>
          </a:p>
        </p:txBody>
      </p:sp>
      <p:sp>
        <p:nvSpPr>
          <p:cNvPr id="11" name="Text 9"/>
          <p:cNvSpPr/>
          <p:nvPr/>
        </p:nvSpPr>
        <p:spPr>
          <a:xfrm>
            <a:off x="700564" y="3784640"/>
            <a:ext cx="200144" cy="25015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03</a:t>
            </a:r>
            <a:endParaRPr lang="en-US" sz="1550" dirty="0"/>
          </a:p>
        </p:txBody>
      </p:sp>
      <p:sp>
        <p:nvSpPr>
          <p:cNvPr id="12" name="Shape 10"/>
          <p:cNvSpPr/>
          <p:nvPr/>
        </p:nvSpPr>
        <p:spPr>
          <a:xfrm>
            <a:off x="700564" y="4101941"/>
            <a:ext cx="6514505" cy="22860"/>
          </a:xfrm>
          <a:prstGeom prst="rect">
            <a:avLst/>
          </a:prstGeom>
          <a:solidFill>
            <a:srgbClr val="4950BC"/>
          </a:solidFill>
          <a:ln/>
        </p:spPr>
      </p:sp>
      <p:sp>
        <p:nvSpPr>
          <p:cNvPr id="13" name="Text 11"/>
          <p:cNvSpPr/>
          <p:nvPr/>
        </p:nvSpPr>
        <p:spPr>
          <a:xfrm>
            <a:off x="700564" y="4247674"/>
            <a:ext cx="3157776" cy="312777"/>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Exploratory Data Analysis</a:t>
            </a:r>
            <a:endParaRPr lang="en-US" sz="1950" dirty="0"/>
          </a:p>
        </p:txBody>
      </p:sp>
      <p:sp>
        <p:nvSpPr>
          <p:cNvPr id="14" name="Text 12"/>
          <p:cNvSpPr/>
          <p:nvPr/>
        </p:nvSpPr>
        <p:spPr>
          <a:xfrm>
            <a:off x="700564" y="4680466"/>
            <a:ext cx="6514505" cy="960477"/>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Visualized patterns, analyzed correlations, and identified key churn influencers across multiple customer segments and service categories</a:t>
            </a:r>
            <a:endParaRPr lang="en-US" sz="1550" dirty="0"/>
          </a:p>
        </p:txBody>
      </p:sp>
      <p:sp>
        <p:nvSpPr>
          <p:cNvPr id="15" name="Text 13"/>
          <p:cNvSpPr/>
          <p:nvPr/>
        </p:nvSpPr>
        <p:spPr>
          <a:xfrm>
            <a:off x="7415213" y="3784640"/>
            <a:ext cx="200144" cy="25015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04</a:t>
            </a:r>
            <a:endParaRPr lang="en-US" sz="1550" dirty="0"/>
          </a:p>
        </p:txBody>
      </p:sp>
      <p:sp>
        <p:nvSpPr>
          <p:cNvPr id="16" name="Shape 14"/>
          <p:cNvSpPr/>
          <p:nvPr/>
        </p:nvSpPr>
        <p:spPr>
          <a:xfrm>
            <a:off x="7415213" y="4101941"/>
            <a:ext cx="6514624" cy="22860"/>
          </a:xfrm>
          <a:prstGeom prst="rect">
            <a:avLst/>
          </a:prstGeom>
          <a:solidFill>
            <a:srgbClr val="4950BC"/>
          </a:solidFill>
          <a:ln/>
        </p:spPr>
      </p:sp>
      <p:sp>
        <p:nvSpPr>
          <p:cNvPr id="17" name="Text 15"/>
          <p:cNvSpPr/>
          <p:nvPr/>
        </p:nvSpPr>
        <p:spPr>
          <a:xfrm>
            <a:off x="7415213" y="4247674"/>
            <a:ext cx="2502337" cy="312777"/>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Feature Selection</a:t>
            </a:r>
            <a:endParaRPr lang="en-US" sz="1950" dirty="0"/>
          </a:p>
        </p:txBody>
      </p:sp>
      <p:sp>
        <p:nvSpPr>
          <p:cNvPr id="18" name="Text 16"/>
          <p:cNvSpPr/>
          <p:nvPr/>
        </p:nvSpPr>
        <p:spPr>
          <a:xfrm>
            <a:off x="7415213" y="4680466"/>
            <a:ext cx="6514624" cy="64031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Selected relevant predictors using correlation analysis and feature importance methods to optimize model accuracy</a:t>
            </a:r>
            <a:endParaRPr lang="en-US" sz="1550" dirty="0"/>
          </a:p>
        </p:txBody>
      </p:sp>
      <p:sp>
        <p:nvSpPr>
          <p:cNvPr id="19" name="Text 17"/>
          <p:cNvSpPr/>
          <p:nvPr/>
        </p:nvSpPr>
        <p:spPr>
          <a:xfrm>
            <a:off x="700564" y="5991225"/>
            <a:ext cx="200144" cy="25015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05</a:t>
            </a:r>
            <a:endParaRPr lang="en-US" sz="1550" dirty="0"/>
          </a:p>
        </p:txBody>
      </p:sp>
      <p:sp>
        <p:nvSpPr>
          <p:cNvPr id="20" name="Shape 18"/>
          <p:cNvSpPr/>
          <p:nvPr/>
        </p:nvSpPr>
        <p:spPr>
          <a:xfrm>
            <a:off x="700564" y="6308527"/>
            <a:ext cx="6514505" cy="22860"/>
          </a:xfrm>
          <a:prstGeom prst="rect">
            <a:avLst/>
          </a:prstGeom>
          <a:solidFill>
            <a:srgbClr val="4950BC"/>
          </a:solidFill>
          <a:ln/>
        </p:spPr>
      </p:sp>
      <p:sp>
        <p:nvSpPr>
          <p:cNvPr id="21" name="Text 19"/>
          <p:cNvSpPr/>
          <p:nvPr/>
        </p:nvSpPr>
        <p:spPr>
          <a:xfrm>
            <a:off x="700564" y="6454259"/>
            <a:ext cx="2944416" cy="312777"/>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Model Building &amp; Tuning</a:t>
            </a:r>
            <a:endParaRPr lang="en-US" sz="1950" dirty="0"/>
          </a:p>
        </p:txBody>
      </p:sp>
      <p:sp>
        <p:nvSpPr>
          <p:cNvPr id="22" name="Text 20"/>
          <p:cNvSpPr/>
          <p:nvPr/>
        </p:nvSpPr>
        <p:spPr>
          <a:xfrm>
            <a:off x="700564" y="6887051"/>
            <a:ext cx="6514505" cy="64031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Applied multiple classification algorithms with hyperparameter optimization to achieve best predictive performance</a:t>
            </a:r>
            <a:endParaRPr lang="en-US" sz="1550" dirty="0"/>
          </a:p>
        </p:txBody>
      </p:sp>
      <p:sp>
        <p:nvSpPr>
          <p:cNvPr id="23" name="Text 21"/>
          <p:cNvSpPr/>
          <p:nvPr/>
        </p:nvSpPr>
        <p:spPr>
          <a:xfrm>
            <a:off x="7415213" y="5991225"/>
            <a:ext cx="200144" cy="25015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06</a:t>
            </a:r>
            <a:endParaRPr lang="en-US" sz="1550" dirty="0"/>
          </a:p>
        </p:txBody>
      </p:sp>
      <p:sp>
        <p:nvSpPr>
          <p:cNvPr id="24" name="Shape 22"/>
          <p:cNvSpPr/>
          <p:nvPr/>
        </p:nvSpPr>
        <p:spPr>
          <a:xfrm>
            <a:off x="7415213" y="6308527"/>
            <a:ext cx="6514624" cy="22860"/>
          </a:xfrm>
          <a:prstGeom prst="rect">
            <a:avLst/>
          </a:prstGeom>
          <a:solidFill>
            <a:srgbClr val="4950BC"/>
          </a:solidFill>
          <a:ln/>
        </p:spPr>
      </p:sp>
      <p:sp>
        <p:nvSpPr>
          <p:cNvPr id="25" name="Text 23"/>
          <p:cNvSpPr/>
          <p:nvPr/>
        </p:nvSpPr>
        <p:spPr>
          <a:xfrm>
            <a:off x="7415213" y="6454259"/>
            <a:ext cx="2546152" cy="312777"/>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Evaluation &amp; Insights</a:t>
            </a:r>
            <a:endParaRPr lang="en-US" sz="1950" dirty="0"/>
          </a:p>
        </p:txBody>
      </p:sp>
      <p:sp>
        <p:nvSpPr>
          <p:cNvPr id="26" name="Text 24"/>
          <p:cNvSpPr/>
          <p:nvPr/>
        </p:nvSpPr>
        <p:spPr>
          <a:xfrm>
            <a:off x="7415213" y="6887051"/>
            <a:ext cx="6514624" cy="64031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Assessed model effectiveness using comprehensive metrics and translated findings into actionable business recommendations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93790" y="211752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Technology Stack</a:t>
            </a:r>
            <a:endParaRPr lang="en-US" sz="4450" dirty="0"/>
          </a:p>
        </p:txBody>
      </p:sp>
      <p:sp>
        <p:nvSpPr>
          <p:cNvPr id="3" name="Text 1"/>
          <p:cNvSpPr/>
          <p:nvPr/>
        </p:nvSpPr>
        <p:spPr>
          <a:xfrm>
            <a:off x="793790" y="35067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Python Ecosystem</a:t>
            </a:r>
            <a:endParaRPr lang="en-US" sz="2200" dirty="0"/>
          </a:p>
        </p:txBody>
      </p:sp>
      <p:sp>
        <p:nvSpPr>
          <p:cNvPr id="4" name="Text 2"/>
          <p:cNvSpPr/>
          <p:nvPr/>
        </p:nvSpPr>
        <p:spPr>
          <a:xfrm>
            <a:off x="793790" y="3997166"/>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Core programming language for data manipulation, analysis, and model development</a:t>
            </a:r>
            <a:endParaRPr lang="en-US" sz="1750" dirty="0"/>
          </a:p>
        </p:txBody>
      </p:sp>
      <p:sp>
        <p:nvSpPr>
          <p:cNvPr id="5" name="Text 3"/>
          <p:cNvSpPr/>
          <p:nvPr/>
        </p:nvSpPr>
        <p:spPr>
          <a:xfrm>
            <a:off x="5235893" y="35067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Visualization Tools</a:t>
            </a:r>
            <a:endParaRPr lang="en-US" sz="2200" dirty="0"/>
          </a:p>
        </p:txBody>
      </p:sp>
      <p:sp>
        <p:nvSpPr>
          <p:cNvPr id="6" name="Text 4"/>
          <p:cNvSpPr/>
          <p:nvPr/>
        </p:nvSpPr>
        <p:spPr>
          <a:xfrm>
            <a:off x="5235893" y="3997166"/>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Matplotlib, Seaborn, and BI platforms for exploratory analysis and dashboard creation</a:t>
            </a:r>
            <a:endParaRPr lang="en-US" sz="1750" dirty="0"/>
          </a:p>
        </p:txBody>
      </p:sp>
      <p:sp>
        <p:nvSpPr>
          <p:cNvPr id="7" name="Text 5"/>
          <p:cNvSpPr/>
          <p:nvPr/>
        </p:nvSpPr>
        <p:spPr>
          <a:xfrm>
            <a:off x="9677995" y="35067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ML Frameworks</a:t>
            </a:r>
            <a:endParaRPr lang="en-US" sz="2200" dirty="0"/>
          </a:p>
        </p:txBody>
      </p:sp>
      <p:sp>
        <p:nvSpPr>
          <p:cNvPr id="8" name="Text 6"/>
          <p:cNvSpPr/>
          <p:nvPr/>
        </p:nvSpPr>
        <p:spPr>
          <a:xfrm>
            <a:off x="9677995" y="3997166"/>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Scikit-learn for model building, evaluation, and predictive analytics implementation</a:t>
            </a:r>
            <a:endParaRPr lang="en-US" sz="1750" dirty="0"/>
          </a:p>
        </p:txBody>
      </p:sp>
      <p:sp>
        <p:nvSpPr>
          <p:cNvPr id="9" name="Text 7"/>
          <p:cNvSpPr/>
          <p:nvPr/>
        </p:nvSpPr>
        <p:spPr>
          <a:xfrm>
            <a:off x="793790" y="5545098"/>
            <a:ext cx="3933349"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Data Processing:</a:t>
            </a:r>
            <a:r>
              <a:rPr lang="en-US" sz="1750" dirty="0">
                <a:solidFill>
                  <a:srgbClr val="272525"/>
                </a:solidFill>
                <a:latin typeface="Inter" pitchFamily="34" charset="0"/>
                <a:ea typeface="Inter" pitchFamily="34" charset="-122"/>
                <a:cs typeface="Inter" pitchFamily="34" charset="-120"/>
              </a:rPr>
              <a:t> Pandas, NumPy</a:t>
            </a:r>
            <a:endParaRPr lang="en-US" sz="1750" dirty="0"/>
          </a:p>
        </p:txBody>
      </p:sp>
      <p:sp>
        <p:nvSpPr>
          <p:cNvPr id="10" name="Text 8"/>
          <p:cNvSpPr/>
          <p:nvPr/>
        </p:nvSpPr>
        <p:spPr>
          <a:xfrm>
            <a:off x="5288161" y="5545098"/>
            <a:ext cx="3933349"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Development:</a:t>
            </a:r>
            <a:r>
              <a:rPr lang="en-US" sz="1750" dirty="0">
                <a:solidFill>
                  <a:srgbClr val="272525"/>
                </a:solidFill>
                <a:latin typeface="Inter" pitchFamily="34" charset="0"/>
                <a:ea typeface="Inter" pitchFamily="34" charset="-122"/>
                <a:cs typeface="Inter" pitchFamily="34" charset="-120"/>
              </a:rPr>
              <a:t> Jupyter Notebook</a:t>
            </a:r>
            <a:endParaRPr lang="en-US" sz="1750" dirty="0"/>
          </a:p>
        </p:txBody>
      </p:sp>
      <p:sp>
        <p:nvSpPr>
          <p:cNvPr id="11" name="Text 9"/>
          <p:cNvSpPr/>
          <p:nvPr/>
        </p:nvSpPr>
        <p:spPr>
          <a:xfrm>
            <a:off x="9782532" y="5545098"/>
            <a:ext cx="4069199"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Data Access:</a:t>
            </a:r>
            <a:r>
              <a:rPr lang="en-US" sz="1750" dirty="0">
                <a:solidFill>
                  <a:srgbClr val="272525"/>
                </a:solidFill>
                <a:latin typeface="Inter" pitchFamily="34" charset="0"/>
                <a:ea typeface="Inter" pitchFamily="34" charset="-122"/>
                <a:cs typeface="Inter" pitchFamily="34" charset="-120"/>
              </a:rPr>
              <a:t> SQL queries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528161" y="553045"/>
            <a:ext cx="4189452" cy="471607"/>
          </a:xfrm>
          <a:prstGeom prst="rect">
            <a:avLst/>
          </a:prstGeom>
          <a:noFill/>
          <a:ln/>
        </p:spPr>
        <p:txBody>
          <a:bodyPr wrap="none" lIns="0" tIns="0" rIns="0" bIns="0" rtlCol="0" anchor="t"/>
          <a:lstStyle/>
          <a:p>
            <a:pPr marL="0" indent="0" algn="l">
              <a:lnSpc>
                <a:spcPts val="3700"/>
              </a:lnSpc>
              <a:buNone/>
            </a:pPr>
            <a:r>
              <a:rPr lang="en-US" sz="2950" b="1" dirty="0">
                <a:solidFill>
                  <a:srgbClr val="000000"/>
                </a:solidFill>
                <a:latin typeface="Inter Bold" pitchFamily="34" charset="0"/>
                <a:ea typeface="Inter Bold" pitchFamily="34" charset="-122"/>
                <a:cs typeface="Inter Bold" pitchFamily="34" charset="-120"/>
              </a:rPr>
              <a:t>Key Findings from EDA</a:t>
            </a:r>
            <a:endParaRPr lang="en-US" sz="2950" dirty="0"/>
          </a:p>
        </p:txBody>
      </p:sp>
      <p:sp>
        <p:nvSpPr>
          <p:cNvPr id="3" name="Text 1"/>
          <p:cNvSpPr/>
          <p:nvPr/>
        </p:nvSpPr>
        <p:spPr>
          <a:xfrm>
            <a:off x="528161" y="1401842"/>
            <a:ext cx="2699147" cy="282893"/>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Critical Churn Indicators</a:t>
            </a:r>
            <a:endParaRPr lang="en-US" sz="1750" dirty="0"/>
          </a:p>
        </p:txBody>
      </p:sp>
      <p:sp>
        <p:nvSpPr>
          <p:cNvPr id="4" name="Text 2"/>
          <p:cNvSpPr/>
          <p:nvPr/>
        </p:nvSpPr>
        <p:spPr>
          <a:xfrm>
            <a:off x="528161" y="1835587"/>
            <a:ext cx="7300079" cy="482918"/>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Through comprehensive exploratory analysis, we identified several high-impact factors that significantly correlate with customer attrition:</a:t>
            </a:r>
            <a:endParaRPr lang="en-US" sz="1150" dirty="0"/>
          </a:p>
        </p:txBody>
      </p:sp>
      <p:sp>
        <p:nvSpPr>
          <p:cNvPr id="5" name="Shape 3"/>
          <p:cNvSpPr/>
          <p:nvPr/>
        </p:nvSpPr>
        <p:spPr>
          <a:xfrm>
            <a:off x="528161" y="2488287"/>
            <a:ext cx="7300079" cy="1201817"/>
          </a:xfrm>
          <a:prstGeom prst="roundRect">
            <a:avLst>
              <a:gd name="adj" fmla="val 6087"/>
            </a:avLst>
          </a:prstGeom>
          <a:solidFill>
            <a:srgbClr val="FFFFFF"/>
          </a:solidFill>
          <a:ln w="15240">
            <a:solidFill>
              <a:srgbClr val="C0C1D7"/>
            </a:solidFill>
            <a:prstDash val="solid"/>
          </a:ln>
        </p:spPr>
      </p:sp>
      <p:sp>
        <p:nvSpPr>
          <p:cNvPr id="6" name="Shape 4"/>
          <p:cNvSpPr/>
          <p:nvPr/>
        </p:nvSpPr>
        <p:spPr>
          <a:xfrm>
            <a:off x="512921" y="2488287"/>
            <a:ext cx="60960" cy="1201817"/>
          </a:xfrm>
          <a:prstGeom prst="roundRect">
            <a:avLst>
              <a:gd name="adj" fmla="val 103985"/>
            </a:avLst>
          </a:prstGeom>
          <a:solidFill>
            <a:srgbClr val="4950BC"/>
          </a:solidFill>
          <a:ln/>
        </p:spPr>
      </p:sp>
      <p:sp>
        <p:nvSpPr>
          <p:cNvPr id="7" name="Text 5"/>
          <p:cNvSpPr/>
          <p:nvPr/>
        </p:nvSpPr>
        <p:spPr>
          <a:xfrm>
            <a:off x="739973" y="2654379"/>
            <a:ext cx="1886545" cy="235863"/>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Contract Type</a:t>
            </a:r>
            <a:endParaRPr lang="en-US" sz="1450" dirty="0"/>
          </a:p>
        </p:txBody>
      </p:sp>
      <p:sp>
        <p:nvSpPr>
          <p:cNvPr id="8" name="Text 6"/>
          <p:cNvSpPr/>
          <p:nvPr/>
        </p:nvSpPr>
        <p:spPr>
          <a:xfrm>
            <a:off x="739973" y="3041094"/>
            <a:ext cx="6922175" cy="482918"/>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Month-to-month contracts show dramatically higher churn rates compared to annual or two-year commitments</a:t>
            </a:r>
            <a:endParaRPr lang="en-US" sz="1150" dirty="0"/>
          </a:p>
        </p:txBody>
      </p:sp>
      <p:sp>
        <p:nvSpPr>
          <p:cNvPr id="9" name="Shape 7"/>
          <p:cNvSpPr/>
          <p:nvPr/>
        </p:nvSpPr>
        <p:spPr>
          <a:xfrm>
            <a:off x="528161" y="3840956"/>
            <a:ext cx="7300079" cy="960358"/>
          </a:xfrm>
          <a:prstGeom prst="roundRect">
            <a:avLst>
              <a:gd name="adj" fmla="val 7617"/>
            </a:avLst>
          </a:prstGeom>
          <a:solidFill>
            <a:srgbClr val="FFFFFF"/>
          </a:solidFill>
          <a:ln w="15240">
            <a:solidFill>
              <a:srgbClr val="C0C1D7"/>
            </a:solidFill>
            <a:prstDash val="solid"/>
          </a:ln>
        </p:spPr>
      </p:sp>
      <p:sp>
        <p:nvSpPr>
          <p:cNvPr id="10" name="Shape 8"/>
          <p:cNvSpPr/>
          <p:nvPr/>
        </p:nvSpPr>
        <p:spPr>
          <a:xfrm>
            <a:off x="512921" y="3840956"/>
            <a:ext cx="60960" cy="960358"/>
          </a:xfrm>
          <a:prstGeom prst="roundRect">
            <a:avLst>
              <a:gd name="adj" fmla="val 103985"/>
            </a:avLst>
          </a:prstGeom>
          <a:solidFill>
            <a:srgbClr val="4950BC"/>
          </a:solidFill>
          <a:ln/>
        </p:spPr>
      </p:sp>
      <p:sp>
        <p:nvSpPr>
          <p:cNvPr id="11" name="Text 9"/>
          <p:cNvSpPr/>
          <p:nvPr/>
        </p:nvSpPr>
        <p:spPr>
          <a:xfrm>
            <a:off x="739973" y="4007048"/>
            <a:ext cx="1886545" cy="235863"/>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Customer Tenure</a:t>
            </a:r>
            <a:endParaRPr lang="en-US" sz="1450" dirty="0"/>
          </a:p>
        </p:txBody>
      </p:sp>
      <p:sp>
        <p:nvSpPr>
          <p:cNvPr id="12" name="Text 10"/>
          <p:cNvSpPr/>
          <p:nvPr/>
        </p:nvSpPr>
        <p:spPr>
          <a:xfrm>
            <a:off x="739973" y="4393763"/>
            <a:ext cx="6922175" cy="241459"/>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Customers with shorter tenure (less than 12 months) are substantially more likely to churn</a:t>
            </a:r>
            <a:endParaRPr lang="en-US" sz="1150" dirty="0"/>
          </a:p>
        </p:txBody>
      </p:sp>
      <p:sp>
        <p:nvSpPr>
          <p:cNvPr id="13" name="Shape 11"/>
          <p:cNvSpPr/>
          <p:nvPr/>
        </p:nvSpPr>
        <p:spPr>
          <a:xfrm>
            <a:off x="528161" y="4952167"/>
            <a:ext cx="7300079" cy="1201817"/>
          </a:xfrm>
          <a:prstGeom prst="roundRect">
            <a:avLst>
              <a:gd name="adj" fmla="val 6087"/>
            </a:avLst>
          </a:prstGeom>
          <a:solidFill>
            <a:srgbClr val="FFFFFF"/>
          </a:solidFill>
          <a:ln w="15240">
            <a:solidFill>
              <a:srgbClr val="C0C1D7"/>
            </a:solidFill>
            <a:prstDash val="solid"/>
          </a:ln>
        </p:spPr>
      </p:sp>
      <p:sp>
        <p:nvSpPr>
          <p:cNvPr id="14" name="Shape 12"/>
          <p:cNvSpPr/>
          <p:nvPr/>
        </p:nvSpPr>
        <p:spPr>
          <a:xfrm>
            <a:off x="512921" y="4952167"/>
            <a:ext cx="60960" cy="1201817"/>
          </a:xfrm>
          <a:prstGeom prst="roundRect">
            <a:avLst>
              <a:gd name="adj" fmla="val 103985"/>
            </a:avLst>
          </a:prstGeom>
          <a:solidFill>
            <a:srgbClr val="4950BC"/>
          </a:solidFill>
          <a:ln/>
        </p:spPr>
      </p:sp>
      <p:sp>
        <p:nvSpPr>
          <p:cNvPr id="15" name="Text 13"/>
          <p:cNvSpPr/>
          <p:nvPr/>
        </p:nvSpPr>
        <p:spPr>
          <a:xfrm>
            <a:off x="739973" y="5118259"/>
            <a:ext cx="1886545" cy="235863"/>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Monthly Charges</a:t>
            </a:r>
            <a:endParaRPr lang="en-US" sz="1450" dirty="0"/>
          </a:p>
        </p:txBody>
      </p:sp>
      <p:sp>
        <p:nvSpPr>
          <p:cNvPr id="16" name="Text 14"/>
          <p:cNvSpPr/>
          <p:nvPr/>
        </p:nvSpPr>
        <p:spPr>
          <a:xfrm>
            <a:off x="739973" y="5504974"/>
            <a:ext cx="6922175" cy="482918"/>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Higher monthly billing amounts correlate with increased churn probability, especially without perceived value</a:t>
            </a:r>
            <a:endParaRPr lang="en-US" sz="1150" dirty="0"/>
          </a:p>
        </p:txBody>
      </p:sp>
      <p:sp>
        <p:nvSpPr>
          <p:cNvPr id="17" name="Shape 15"/>
          <p:cNvSpPr/>
          <p:nvPr/>
        </p:nvSpPr>
        <p:spPr>
          <a:xfrm>
            <a:off x="528161" y="6304836"/>
            <a:ext cx="7300079" cy="1201817"/>
          </a:xfrm>
          <a:prstGeom prst="roundRect">
            <a:avLst>
              <a:gd name="adj" fmla="val 6087"/>
            </a:avLst>
          </a:prstGeom>
          <a:solidFill>
            <a:srgbClr val="FFFFFF"/>
          </a:solidFill>
          <a:ln w="15240">
            <a:solidFill>
              <a:srgbClr val="C0C1D7"/>
            </a:solidFill>
            <a:prstDash val="solid"/>
          </a:ln>
        </p:spPr>
      </p:sp>
      <p:sp>
        <p:nvSpPr>
          <p:cNvPr id="18" name="Shape 16"/>
          <p:cNvSpPr/>
          <p:nvPr/>
        </p:nvSpPr>
        <p:spPr>
          <a:xfrm>
            <a:off x="512921" y="6304836"/>
            <a:ext cx="60960" cy="1201817"/>
          </a:xfrm>
          <a:prstGeom prst="roundRect">
            <a:avLst>
              <a:gd name="adj" fmla="val 103985"/>
            </a:avLst>
          </a:prstGeom>
          <a:solidFill>
            <a:srgbClr val="4950BC"/>
          </a:solidFill>
          <a:ln/>
        </p:spPr>
      </p:sp>
      <p:sp>
        <p:nvSpPr>
          <p:cNvPr id="19" name="Text 17"/>
          <p:cNvSpPr/>
          <p:nvPr/>
        </p:nvSpPr>
        <p:spPr>
          <a:xfrm>
            <a:off x="739973" y="6470928"/>
            <a:ext cx="1886545" cy="235863"/>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Payment Method</a:t>
            </a:r>
            <a:endParaRPr lang="en-US" sz="1450" dirty="0"/>
          </a:p>
        </p:txBody>
      </p:sp>
      <p:sp>
        <p:nvSpPr>
          <p:cNvPr id="20" name="Text 18"/>
          <p:cNvSpPr/>
          <p:nvPr/>
        </p:nvSpPr>
        <p:spPr>
          <a:xfrm>
            <a:off x="739973" y="6857643"/>
            <a:ext cx="6922175" cy="482918"/>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Electronic payment methods show higher association with churn compared to automatic bank transfers</a:t>
            </a:r>
            <a:endParaRPr lang="en-US" sz="1150" dirty="0"/>
          </a:p>
        </p:txBody>
      </p:sp>
      <p:pic>
        <p:nvPicPr>
          <p:cNvPr id="21" name="Image 0" descr="preencoded.png"/>
          <p:cNvPicPr>
            <a:picLocks noChangeAspect="1"/>
          </p:cNvPicPr>
          <p:nvPr/>
        </p:nvPicPr>
        <p:blipFill>
          <a:blip r:embed="rId3"/>
          <a:stretch>
            <a:fillRect/>
          </a:stretch>
        </p:blipFill>
        <p:spPr>
          <a:xfrm>
            <a:off x="8204002" y="1420773"/>
            <a:ext cx="5905857" cy="4040743"/>
          </a:xfrm>
          <a:prstGeom prst="rect">
            <a:avLst/>
          </a:prstGeom>
        </p:spPr>
      </p:pic>
      <p:sp>
        <p:nvSpPr>
          <p:cNvPr id="22" name="Text 19"/>
          <p:cNvSpPr/>
          <p:nvPr/>
        </p:nvSpPr>
        <p:spPr>
          <a:xfrm>
            <a:off x="8204002" y="5631299"/>
            <a:ext cx="5905857" cy="724376"/>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Correlation analysis and visualization techniques revealed clear patterns across demographic segments, service usage categories, and billing structures—enabling targeted intervention strategies.</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9820"/>
          </a:xfrm>
          <a:prstGeom prst="rect">
            <a:avLst/>
          </a:prstGeom>
        </p:spPr>
      </p:pic>
      <p:sp>
        <p:nvSpPr>
          <p:cNvPr id="3" name="Text 0"/>
          <p:cNvSpPr/>
          <p:nvPr/>
        </p:nvSpPr>
        <p:spPr>
          <a:xfrm>
            <a:off x="663535" y="2891076"/>
            <a:ext cx="6832283" cy="592455"/>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Model Performance &amp; Results</a:t>
            </a:r>
            <a:endParaRPr lang="en-US" sz="3700" dirty="0"/>
          </a:p>
        </p:txBody>
      </p:sp>
      <p:sp>
        <p:nvSpPr>
          <p:cNvPr id="4" name="Text 1"/>
          <p:cNvSpPr/>
          <p:nvPr/>
        </p:nvSpPr>
        <p:spPr>
          <a:xfrm>
            <a:off x="663535" y="3862626"/>
            <a:ext cx="4276487" cy="625554"/>
          </a:xfrm>
          <a:prstGeom prst="rect">
            <a:avLst/>
          </a:prstGeom>
          <a:noFill/>
          <a:ln/>
        </p:spPr>
        <p:txBody>
          <a:bodyPr wrap="none" lIns="0" tIns="0" rIns="0" bIns="0" rtlCol="0" anchor="t"/>
          <a:lstStyle/>
          <a:p>
            <a:pPr marL="0" indent="0" algn="ctr">
              <a:lnSpc>
                <a:spcPts val="4900"/>
              </a:lnSpc>
              <a:buNone/>
            </a:pPr>
            <a:r>
              <a:rPr lang="en-US" sz="4900" b="1" dirty="0">
                <a:solidFill>
                  <a:srgbClr val="272525"/>
                </a:solidFill>
                <a:latin typeface="Inter Bold" pitchFamily="34" charset="0"/>
                <a:ea typeface="Inter Bold" pitchFamily="34" charset="-122"/>
                <a:cs typeface="Inter Bold" pitchFamily="34" charset="-120"/>
              </a:rPr>
              <a:t>82-85%</a:t>
            </a:r>
            <a:endParaRPr lang="en-US" sz="4900" dirty="0"/>
          </a:p>
        </p:txBody>
      </p:sp>
      <p:sp>
        <p:nvSpPr>
          <p:cNvPr id="5" name="Text 2"/>
          <p:cNvSpPr/>
          <p:nvPr/>
        </p:nvSpPr>
        <p:spPr>
          <a:xfrm>
            <a:off x="1616869" y="4725114"/>
            <a:ext cx="2369820" cy="296108"/>
          </a:xfrm>
          <a:prstGeom prst="rect">
            <a:avLst/>
          </a:prstGeom>
          <a:noFill/>
          <a:ln/>
        </p:spPr>
        <p:txBody>
          <a:bodyPr wrap="none" lIns="0" tIns="0" rIns="0" bIns="0" rtlCol="0" anchor="t"/>
          <a:lstStyle/>
          <a:p>
            <a:pPr marL="0" indent="0" algn="ctr">
              <a:lnSpc>
                <a:spcPts val="2300"/>
              </a:lnSpc>
              <a:buNone/>
            </a:pPr>
            <a:r>
              <a:rPr lang="en-US" sz="1850" b="1" dirty="0">
                <a:solidFill>
                  <a:srgbClr val="272525"/>
                </a:solidFill>
                <a:latin typeface="Inter Bold" pitchFamily="34" charset="0"/>
                <a:ea typeface="Inter Bold" pitchFamily="34" charset="-122"/>
                <a:cs typeface="Inter Bold" pitchFamily="34" charset="-120"/>
              </a:rPr>
              <a:t>Overall Accuracy</a:t>
            </a:r>
            <a:endParaRPr lang="en-US" sz="1850" dirty="0"/>
          </a:p>
        </p:txBody>
      </p:sp>
      <p:sp>
        <p:nvSpPr>
          <p:cNvPr id="6" name="Text 3"/>
          <p:cNvSpPr/>
          <p:nvPr/>
        </p:nvSpPr>
        <p:spPr>
          <a:xfrm>
            <a:off x="663535" y="5134928"/>
            <a:ext cx="4276487" cy="606504"/>
          </a:xfrm>
          <a:prstGeom prst="rect">
            <a:avLst/>
          </a:prstGeom>
          <a:noFill/>
          <a:ln/>
        </p:spPr>
        <p:txBody>
          <a:bodyPr wrap="square" lIns="0" tIns="0" rIns="0" bIns="0" rtlCol="0" anchor="t"/>
          <a:lstStyle/>
          <a:p>
            <a:pPr marL="0" indent="0" algn="ctr">
              <a:lnSpc>
                <a:spcPts val="2350"/>
              </a:lnSpc>
              <a:buNone/>
            </a:pPr>
            <a:r>
              <a:rPr lang="en-US" sz="1450" dirty="0">
                <a:solidFill>
                  <a:srgbClr val="272525"/>
                </a:solidFill>
                <a:latin typeface="Inter" pitchFamily="34" charset="0"/>
                <a:ea typeface="Inter" pitchFamily="34" charset="-122"/>
                <a:cs typeface="Inter" pitchFamily="34" charset="-120"/>
              </a:rPr>
              <a:t>Best performing model achieved strong predictive accuracy across test dataset</a:t>
            </a:r>
            <a:endParaRPr lang="en-US" sz="1450" dirty="0"/>
          </a:p>
        </p:txBody>
      </p:sp>
      <p:sp>
        <p:nvSpPr>
          <p:cNvPr id="7" name="Text 4"/>
          <p:cNvSpPr/>
          <p:nvPr/>
        </p:nvSpPr>
        <p:spPr>
          <a:xfrm>
            <a:off x="5176957" y="3862626"/>
            <a:ext cx="4276487" cy="625554"/>
          </a:xfrm>
          <a:prstGeom prst="rect">
            <a:avLst/>
          </a:prstGeom>
          <a:noFill/>
          <a:ln/>
        </p:spPr>
        <p:txBody>
          <a:bodyPr wrap="none" lIns="0" tIns="0" rIns="0" bIns="0" rtlCol="0" anchor="t"/>
          <a:lstStyle/>
          <a:p>
            <a:pPr marL="0" indent="0" algn="ctr">
              <a:lnSpc>
                <a:spcPts val="4900"/>
              </a:lnSpc>
              <a:buNone/>
            </a:pPr>
            <a:r>
              <a:rPr lang="en-US" sz="4900" b="1" dirty="0">
                <a:solidFill>
                  <a:srgbClr val="272525"/>
                </a:solidFill>
                <a:latin typeface="Inter Bold" pitchFamily="34" charset="0"/>
                <a:ea typeface="Inter Bold" pitchFamily="34" charset="-122"/>
                <a:cs typeface="Inter Bold" pitchFamily="34" charset="-120"/>
              </a:rPr>
              <a:t>High</a:t>
            </a:r>
            <a:endParaRPr lang="en-US" sz="4900" dirty="0"/>
          </a:p>
        </p:txBody>
      </p:sp>
      <p:sp>
        <p:nvSpPr>
          <p:cNvPr id="8" name="Text 5"/>
          <p:cNvSpPr/>
          <p:nvPr/>
        </p:nvSpPr>
        <p:spPr>
          <a:xfrm>
            <a:off x="6130290" y="4725114"/>
            <a:ext cx="2369820" cy="296108"/>
          </a:xfrm>
          <a:prstGeom prst="rect">
            <a:avLst/>
          </a:prstGeom>
          <a:noFill/>
          <a:ln/>
        </p:spPr>
        <p:txBody>
          <a:bodyPr wrap="none" lIns="0" tIns="0" rIns="0" bIns="0" rtlCol="0" anchor="t"/>
          <a:lstStyle/>
          <a:p>
            <a:pPr marL="0" indent="0" algn="ctr">
              <a:lnSpc>
                <a:spcPts val="2300"/>
              </a:lnSpc>
              <a:buNone/>
            </a:pPr>
            <a:r>
              <a:rPr lang="en-US" sz="1850" b="1" dirty="0">
                <a:solidFill>
                  <a:srgbClr val="272525"/>
                </a:solidFill>
                <a:latin typeface="Inter Bold" pitchFamily="34" charset="0"/>
                <a:ea typeface="Inter Bold" pitchFamily="34" charset="-122"/>
                <a:cs typeface="Inter Bold" pitchFamily="34" charset="-120"/>
              </a:rPr>
              <a:t>Recall Score</a:t>
            </a:r>
            <a:endParaRPr lang="en-US" sz="1850" dirty="0"/>
          </a:p>
        </p:txBody>
      </p:sp>
      <p:sp>
        <p:nvSpPr>
          <p:cNvPr id="9" name="Text 6"/>
          <p:cNvSpPr/>
          <p:nvPr/>
        </p:nvSpPr>
        <p:spPr>
          <a:xfrm>
            <a:off x="5176957" y="5134928"/>
            <a:ext cx="4276487" cy="606504"/>
          </a:xfrm>
          <a:prstGeom prst="rect">
            <a:avLst/>
          </a:prstGeom>
          <a:noFill/>
          <a:ln/>
        </p:spPr>
        <p:txBody>
          <a:bodyPr wrap="square" lIns="0" tIns="0" rIns="0" bIns="0" rtlCol="0" anchor="t"/>
          <a:lstStyle/>
          <a:p>
            <a:pPr marL="0" indent="0" algn="ctr">
              <a:lnSpc>
                <a:spcPts val="2350"/>
              </a:lnSpc>
              <a:buNone/>
            </a:pPr>
            <a:r>
              <a:rPr lang="en-US" sz="1450" dirty="0">
                <a:solidFill>
                  <a:srgbClr val="272525"/>
                </a:solidFill>
                <a:latin typeface="Inter" pitchFamily="34" charset="0"/>
                <a:ea typeface="Inter" pitchFamily="34" charset="-122"/>
                <a:cs typeface="Inter" pitchFamily="34" charset="-120"/>
              </a:rPr>
              <a:t>Excellent ability to identify actual churners, minimizing false negatives</a:t>
            </a:r>
            <a:endParaRPr lang="en-US" sz="1450" dirty="0"/>
          </a:p>
        </p:txBody>
      </p:sp>
      <p:sp>
        <p:nvSpPr>
          <p:cNvPr id="10" name="Text 7"/>
          <p:cNvSpPr/>
          <p:nvPr/>
        </p:nvSpPr>
        <p:spPr>
          <a:xfrm>
            <a:off x="9690378" y="3862626"/>
            <a:ext cx="4276487" cy="625554"/>
          </a:xfrm>
          <a:prstGeom prst="rect">
            <a:avLst/>
          </a:prstGeom>
          <a:noFill/>
          <a:ln/>
        </p:spPr>
        <p:txBody>
          <a:bodyPr wrap="none" lIns="0" tIns="0" rIns="0" bIns="0" rtlCol="0" anchor="t"/>
          <a:lstStyle/>
          <a:p>
            <a:pPr marL="0" indent="0" algn="ctr">
              <a:lnSpc>
                <a:spcPts val="4900"/>
              </a:lnSpc>
              <a:buNone/>
            </a:pPr>
            <a:r>
              <a:rPr lang="en-US" sz="4900" b="1" dirty="0">
                <a:solidFill>
                  <a:srgbClr val="272525"/>
                </a:solidFill>
                <a:latin typeface="Inter Bold" pitchFamily="34" charset="0"/>
                <a:ea typeface="Inter Bold" pitchFamily="34" charset="-122"/>
                <a:cs typeface="Inter Bold" pitchFamily="34" charset="-120"/>
              </a:rPr>
              <a:t>3</a:t>
            </a:r>
            <a:endParaRPr lang="en-US" sz="4900" dirty="0"/>
          </a:p>
        </p:txBody>
      </p:sp>
      <p:sp>
        <p:nvSpPr>
          <p:cNvPr id="11" name="Text 8"/>
          <p:cNvSpPr/>
          <p:nvPr/>
        </p:nvSpPr>
        <p:spPr>
          <a:xfrm>
            <a:off x="10643711" y="4725114"/>
            <a:ext cx="2369820" cy="296108"/>
          </a:xfrm>
          <a:prstGeom prst="rect">
            <a:avLst/>
          </a:prstGeom>
          <a:noFill/>
          <a:ln/>
        </p:spPr>
        <p:txBody>
          <a:bodyPr wrap="none" lIns="0" tIns="0" rIns="0" bIns="0" rtlCol="0" anchor="t"/>
          <a:lstStyle/>
          <a:p>
            <a:pPr marL="0" indent="0" algn="ctr">
              <a:lnSpc>
                <a:spcPts val="2300"/>
              </a:lnSpc>
              <a:buNone/>
            </a:pPr>
            <a:r>
              <a:rPr lang="en-US" sz="1850" b="1" dirty="0">
                <a:solidFill>
                  <a:srgbClr val="272525"/>
                </a:solidFill>
                <a:latin typeface="Inter Bold" pitchFamily="34" charset="0"/>
                <a:ea typeface="Inter Bold" pitchFamily="34" charset="-122"/>
                <a:cs typeface="Inter Bold" pitchFamily="34" charset="-120"/>
              </a:rPr>
              <a:t>Algorithms Tested</a:t>
            </a:r>
            <a:endParaRPr lang="en-US" sz="1850" dirty="0"/>
          </a:p>
        </p:txBody>
      </p:sp>
      <p:sp>
        <p:nvSpPr>
          <p:cNvPr id="12" name="Text 9"/>
          <p:cNvSpPr/>
          <p:nvPr/>
        </p:nvSpPr>
        <p:spPr>
          <a:xfrm>
            <a:off x="9690378" y="5134928"/>
            <a:ext cx="4276487" cy="606504"/>
          </a:xfrm>
          <a:prstGeom prst="rect">
            <a:avLst/>
          </a:prstGeom>
          <a:noFill/>
          <a:ln/>
        </p:spPr>
        <p:txBody>
          <a:bodyPr wrap="square" lIns="0" tIns="0" rIns="0" bIns="0" rtlCol="0" anchor="t"/>
          <a:lstStyle/>
          <a:p>
            <a:pPr marL="0" indent="0" algn="ctr">
              <a:lnSpc>
                <a:spcPts val="2350"/>
              </a:lnSpc>
              <a:buNone/>
            </a:pPr>
            <a:r>
              <a:rPr lang="en-US" sz="1450" dirty="0">
                <a:solidFill>
                  <a:srgbClr val="272525"/>
                </a:solidFill>
                <a:latin typeface="Inter" pitchFamily="34" charset="0"/>
                <a:ea typeface="Inter" pitchFamily="34" charset="-122"/>
                <a:cs typeface="Inter" pitchFamily="34" charset="-120"/>
              </a:rPr>
              <a:t>Logistic Regression, Random Forest, and XGBoost evaluated</a:t>
            </a:r>
            <a:endParaRPr lang="en-US" sz="1450" dirty="0"/>
          </a:p>
        </p:txBody>
      </p:sp>
      <p:sp>
        <p:nvSpPr>
          <p:cNvPr id="13" name="Text 10"/>
          <p:cNvSpPr/>
          <p:nvPr/>
        </p:nvSpPr>
        <p:spPr>
          <a:xfrm>
            <a:off x="663535" y="6144220"/>
            <a:ext cx="2369820" cy="296108"/>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Evaluation Metrics</a:t>
            </a:r>
            <a:endParaRPr lang="en-US" sz="1850" dirty="0"/>
          </a:p>
        </p:txBody>
      </p:sp>
      <p:sp>
        <p:nvSpPr>
          <p:cNvPr id="14" name="Text 11"/>
          <p:cNvSpPr/>
          <p:nvPr/>
        </p:nvSpPr>
        <p:spPr>
          <a:xfrm>
            <a:off x="663535" y="6629876"/>
            <a:ext cx="6420445" cy="909757"/>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Models were assessed using comprehensive performance indicators including Accuracy, Precision, Recall, F1-Score, and ROC-AUC curves to ensure robust predictions and business applicability.</a:t>
            </a:r>
            <a:endParaRPr lang="en-US" sz="1450" dirty="0"/>
          </a:p>
        </p:txBody>
      </p:sp>
      <p:sp>
        <p:nvSpPr>
          <p:cNvPr id="15" name="Text 12"/>
          <p:cNvSpPr/>
          <p:nvPr/>
        </p:nvSpPr>
        <p:spPr>
          <a:xfrm>
            <a:off x="7554039" y="6144220"/>
            <a:ext cx="2369820" cy="296108"/>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Model Selection</a:t>
            </a:r>
            <a:endParaRPr lang="en-US" sz="1850" dirty="0"/>
          </a:p>
        </p:txBody>
      </p:sp>
      <p:sp>
        <p:nvSpPr>
          <p:cNvPr id="16" name="Text 13"/>
          <p:cNvSpPr/>
          <p:nvPr/>
        </p:nvSpPr>
        <p:spPr>
          <a:xfrm>
            <a:off x="7554039" y="6629876"/>
            <a:ext cx="6420445" cy="909757"/>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Hyperparameter tuning and cross-validation techniques optimized algorithm performance. The final model balances precision and recall for effective churn identification.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637937" y="501253"/>
            <a:ext cx="6290191" cy="569714"/>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Strategic Recommendations</a:t>
            </a:r>
            <a:endParaRPr lang="en-US" sz="3550" dirty="0"/>
          </a:p>
        </p:txBody>
      </p:sp>
      <p:pic>
        <p:nvPicPr>
          <p:cNvPr id="3" name="Image 0" descr="preencoded.png"/>
          <p:cNvPicPr>
            <a:picLocks noChangeAspect="1"/>
          </p:cNvPicPr>
          <p:nvPr/>
        </p:nvPicPr>
        <p:blipFill>
          <a:blip r:embed="rId3"/>
          <a:stretch>
            <a:fillRect/>
          </a:stretch>
        </p:blipFill>
        <p:spPr>
          <a:xfrm>
            <a:off x="637937" y="1435537"/>
            <a:ext cx="455652" cy="455652"/>
          </a:xfrm>
          <a:prstGeom prst="rect">
            <a:avLst/>
          </a:prstGeom>
        </p:spPr>
      </p:pic>
      <p:sp>
        <p:nvSpPr>
          <p:cNvPr id="4" name="Text 1"/>
          <p:cNvSpPr/>
          <p:nvPr/>
        </p:nvSpPr>
        <p:spPr>
          <a:xfrm>
            <a:off x="637937" y="2118955"/>
            <a:ext cx="2278737" cy="28479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Loyalty Programs</a:t>
            </a:r>
            <a:endParaRPr lang="en-US" sz="1750" dirty="0"/>
          </a:p>
        </p:txBody>
      </p:sp>
      <p:sp>
        <p:nvSpPr>
          <p:cNvPr id="5" name="Text 2"/>
          <p:cNvSpPr/>
          <p:nvPr/>
        </p:nvSpPr>
        <p:spPr>
          <a:xfrm>
            <a:off x="637937" y="2513052"/>
            <a:ext cx="6563320" cy="874752"/>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Implement targeted discount offers and loyalty rewards for high-risk customers, particularly those on month-to-month contracts with tenure under 12 months</a:t>
            </a:r>
            <a:endParaRPr lang="en-US" sz="1400" dirty="0"/>
          </a:p>
        </p:txBody>
      </p:sp>
      <p:pic>
        <p:nvPicPr>
          <p:cNvPr id="6" name="Image 1" descr="preencoded.png"/>
          <p:cNvPicPr>
            <a:picLocks noChangeAspect="1"/>
          </p:cNvPicPr>
          <p:nvPr/>
        </p:nvPicPr>
        <p:blipFill>
          <a:blip r:embed="rId4"/>
          <a:stretch>
            <a:fillRect/>
          </a:stretch>
        </p:blipFill>
        <p:spPr>
          <a:xfrm>
            <a:off x="7429024" y="1435537"/>
            <a:ext cx="455652" cy="455652"/>
          </a:xfrm>
          <a:prstGeom prst="rect">
            <a:avLst/>
          </a:prstGeom>
        </p:spPr>
      </p:pic>
      <p:sp>
        <p:nvSpPr>
          <p:cNvPr id="7" name="Text 3"/>
          <p:cNvSpPr/>
          <p:nvPr/>
        </p:nvSpPr>
        <p:spPr>
          <a:xfrm>
            <a:off x="7429024" y="2118955"/>
            <a:ext cx="2278737" cy="28479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Enhanced Support</a:t>
            </a:r>
            <a:endParaRPr lang="en-US" sz="1750" dirty="0"/>
          </a:p>
        </p:txBody>
      </p:sp>
      <p:sp>
        <p:nvSpPr>
          <p:cNvPr id="8" name="Text 4"/>
          <p:cNvSpPr/>
          <p:nvPr/>
        </p:nvSpPr>
        <p:spPr>
          <a:xfrm>
            <a:off x="7429024" y="2513052"/>
            <a:ext cx="6563439" cy="58316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Upgrade customer service quality and responsiveness, especially for segments showing high churn correlation with service complaints</a:t>
            </a:r>
            <a:endParaRPr lang="en-US" sz="1400" dirty="0"/>
          </a:p>
        </p:txBody>
      </p:sp>
      <p:pic>
        <p:nvPicPr>
          <p:cNvPr id="9" name="Image 2" descr="preencoded.png"/>
          <p:cNvPicPr>
            <a:picLocks noChangeAspect="1"/>
          </p:cNvPicPr>
          <p:nvPr/>
        </p:nvPicPr>
        <p:blipFill>
          <a:blip r:embed="rId5"/>
          <a:stretch>
            <a:fillRect/>
          </a:stretch>
        </p:blipFill>
        <p:spPr>
          <a:xfrm>
            <a:off x="637937" y="3752374"/>
            <a:ext cx="455652" cy="455652"/>
          </a:xfrm>
          <a:prstGeom prst="rect">
            <a:avLst/>
          </a:prstGeom>
        </p:spPr>
      </p:pic>
      <p:sp>
        <p:nvSpPr>
          <p:cNvPr id="10" name="Text 5"/>
          <p:cNvSpPr/>
          <p:nvPr/>
        </p:nvSpPr>
        <p:spPr>
          <a:xfrm>
            <a:off x="637937" y="4435793"/>
            <a:ext cx="2278737" cy="28479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Contract Incentives</a:t>
            </a:r>
            <a:endParaRPr lang="en-US" sz="1750" dirty="0"/>
          </a:p>
        </p:txBody>
      </p:sp>
      <p:sp>
        <p:nvSpPr>
          <p:cNvPr id="11" name="Text 6"/>
          <p:cNvSpPr/>
          <p:nvPr/>
        </p:nvSpPr>
        <p:spPr>
          <a:xfrm>
            <a:off x="637937" y="4829889"/>
            <a:ext cx="6563320" cy="58316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Promote long-term plan adoption through attractive pricing, additional benefits, and seamless upgrade paths from monthly contracts</a:t>
            </a:r>
            <a:endParaRPr lang="en-US" sz="1400" dirty="0"/>
          </a:p>
        </p:txBody>
      </p:sp>
      <p:pic>
        <p:nvPicPr>
          <p:cNvPr id="12" name="Image 3" descr="preencoded.png"/>
          <p:cNvPicPr>
            <a:picLocks noChangeAspect="1"/>
          </p:cNvPicPr>
          <p:nvPr/>
        </p:nvPicPr>
        <p:blipFill>
          <a:blip r:embed="rId6"/>
          <a:stretch>
            <a:fillRect/>
          </a:stretch>
        </p:blipFill>
        <p:spPr>
          <a:xfrm>
            <a:off x="7429024" y="3752374"/>
            <a:ext cx="455652" cy="455652"/>
          </a:xfrm>
          <a:prstGeom prst="rect">
            <a:avLst/>
          </a:prstGeom>
        </p:spPr>
      </p:pic>
      <p:sp>
        <p:nvSpPr>
          <p:cNvPr id="13" name="Text 7"/>
          <p:cNvSpPr/>
          <p:nvPr/>
        </p:nvSpPr>
        <p:spPr>
          <a:xfrm>
            <a:off x="7429024" y="4435793"/>
            <a:ext cx="2278737" cy="28479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Pricing Optimization</a:t>
            </a:r>
            <a:endParaRPr lang="en-US" sz="1750" dirty="0"/>
          </a:p>
        </p:txBody>
      </p:sp>
      <p:sp>
        <p:nvSpPr>
          <p:cNvPr id="14" name="Text 8"/>
          <p:cNvSpPr/>
          <p:nvPr/>
        </p:nvSpPr>
        <p:spPr>
          <a:xfrm>
            <a:off x="7429024" y="4829889"/>
            <a:ext cx="6563439" cy="874752"/>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Review and adjust pricing strategies for high-charge customers, ensuring perceived value matches cost through bundled services and personalized offers</a:t>
            </a:r>
            <a:endParaRPr lang="en-US" sz="1400" dirty="0"/>
          </a:p>
        </p:txBody>
      </p:sp>
      <p:pic>
        <p:nvPicPr>
          <p:cNvPr id="15" name="Image 4" descr="preencoded.png"/>
          <p:cNvPicPr>
            <a:picLocks noChangeAspect="1"/>
          </p:cNvPicPr>
          <p:nvPr/>
        </p:nvPicPr>
        <p:blipFill>
          <a:blip r:embed="rId7"/>
          <a:stretch>
            <a:fillRect/>
          </a:stretch>
        </p:blipFill>
        <p:spPr>
          <a:xfrm>
            <a:off x="637937" y="6069211"/>
            <a:ext cx="455652" cy="455652"/>
          </a:xfrm>
          <a:prstGeom prst="rect">
            <a:avLst/>
          </a:prstGeom>
        </p:spPr>
      </p:pic>
      <p:sp>
        <p:nvSpPr>
          <p:cNvPr id="16" name="Text 9"/>
          <p:cNvSpPr/>
          <p:nvPr/>
        </p:nvSpPr>
        <p:spPr>
          <a:xfrm>
            <a:off x="637937" y="6752630"/>
            <a:ext cx="2514838" cy="28479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Proactive Engagement</a:t>
            </a:r>
            <a:endParaRPr lang="en-US" sz="1750" dirty="0"/>
          </a:p>
        </p:txBody>
      </p:sp>
      <p:sp>
        <p:nvSpPr>
          <p:cNvPr id="17" name="Text 10"/>
          <p:cNvSpPr/>
          <p:nvPr/>
        </p:nvSpPr>
        <p:spPr>
          <a:xfrm>
            <a:off x="637937" y="7146727"/>
            <a:ext cx="6563320" cy="58316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Deploy automated systems to identify at-risk customers early and trigger personalized retention campaigns before churn occurs</a:t>
            </a:r>
            <a:endParaRPr lang="en-US" sz="1400" dirty="0"/>
          </a:p>
        </p:txBody>
      </p:sp>
      <p:pic>
        <p:nvPicPr>
          <p:cNvPr id="18" name="Image 5" descr="preencoded.png"/>
          <p:cNvPicPr>
            <a:picLocks noChangeAspect="1"/>
          </p:cNvPicPr>
          <p:nvPr/>
        </p:nvPicPr>
        <p:blipFill>
          <a:blip r:embed="rId8"/>
          <a:stretch>
            <a:fillRect/>
          </a:stretch>
        </p:blipFill>
        <p:spPr>
          <a:xfrm>
            <a:off x="7429024" y="6069211"/>
            <a:ext cx="455652" cy="455652"/>
          </a:xfrm>
          <a:prstGeom prst="rect">
            <a:avLst/>
          </a:prstGeom>
        </p:spPr>
      </p:pic>
      <p:sp>
        <p:nvSpPr>
          <p:cNvPr id="19" name="Text 11"/>
          <p:cNvSpPr/>
          <p:nvPr/>
        </p:nvSpPr>
        <p:spPr>
          <a:xfrm>
            <a:off x="7429024" y="6752630"/>
            <a:ext cx="2278737" cy="28479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Payment Flexibility</a:t>
            </a:r>
            <a:endParaRPr lang="en-US" sz="1750" dirty="0"/>
          </a:p>
        </p:txBody>
      </p:sp>
      <p:sp>
        <p:nvSpPr>
          <p:cNvPr id="20" name="Text 12"/>
          <p:cNvSpPr/>
          <p:nvPr/>
        </p:nvSpPr>
        <p:spPr>
          <a:xfrm>
            <a:off x="7429024" y="7146727"/>
            <a:ext cx="6563439" cy="58316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Encourage automatic payment methods through incentives and simplified setup processes to reduce friction and improve retention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14563"/>
          </a:xfrm>
          <a:prstGeom prst="rect">
            <a:avLst/>
          </a:prstGeom>
        </p:spPr>
      </p:pic>
      <p:sp>
        <p:nvSpPr>
          <p:cNvPr id="3" name="Text 0"/>
          <p:cNvSpPr/>
          <p:nvPr/>
        </p:nvSpPr>
        <p:spPr>
          <a:xfrm>
            <a:off x="620078" y="2701766"/>
            <a:ext cx="7253168" cy="553641"/>
          </a:xfrm>
          <a:prstGeom prst="rect">
            <a:avLst/>
          </a:prstGeom>
          <a:noFill/>
          <a:ln/>
        </p:spPr>
        <p:txBody>
          <a:bodyPr wrap="none" lIns="0" tIns="0" rIns="0" bIns="0" rtlCol="0" anchor="t"/>
          <a:lstStyle/>
          <a:p>
            <a:pPr marL="0" indent="0" algn="l">
              <a:lnSpc>
                <a:spcPts val="4350"/>
              </a:lnSpc>
              <a:buNone/>
            </a:pPr>
            <a:r>
              <a:rPr lang="en-US" sz="3450" b="1" dirty="0">
                <a:solidFill>
                  <a:srgbClr val="000000"/>
                </a:solidFill>
                <a:latin typeface="Inter Bold" pitchFamily="34" charset="0"/>
                <a:ea typeface="Inter Bold" pitchFamily="34" charset="-122"/>
                <a:cs typeface="Inter Bold" pitchFamily="34" charset="-120"/>
              </a:rPr>
              <a:t>Business Impact &amp; Value Creation</a:t>
            </a:r>
            <a:endParaRPr lang="en-US" sz="3450" dirty="0"/>
          </a:p>
        </p:txBody>
      </p:sp>
      <p:pic>
        <p:nvPicPr>
          <p:cNvPr id="4" name="Image 1" descr="preencoded.png"/>
          <p:cNvPicPr>
            <a:picLocks noChangeAspect="1"/>
          </p:cNvPicPr>
          <p:nvPr/>
        </p:nvPicPr>
        <p:blipFill>
          <a:blip r:embed="rId4"/>
          <a:stretch>
            <a:fillRect/>
          </a:stretch>
        </p:blipFill>
        <p:spPr>
          <a:xfrm>
            <a:off x="620078" y="3521154"/>
            <a:ext cx="6695123" cy="708660"/>
          </a:xfrm>
          <a:prstGeom prst="rect">
            <a:avLst/>
          </a:prstGeom>
        </p:spPr>
      </p:pic>
      <p:sp>
        <p:nvSpPr>
          <p:cNvPr id="5" name="Text 1"/>
          <p:cNvSpPr/>
          <p:nvPr/>
        </p:nvSpPr>
        <p:spPr>
          <a:xfrm>
            <a:off x="797243" y="4406979"/>
            <a:ext cx="3190875" cy="27682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Identify High-Risk Customers</a:t>
            </a:r>
            <a:endParaRPr lang="en-US" sz="1700" dirty="0"/>
          </a:p>
        </p:txBody>
      </p:sp>
      <p:sp>
        <p:nvSpPr>
          <p:cNvPr id="6" name="Text 2"/>
          <p:cNvSpPr/>
          <p:nvPr/>
        </p:nvSpPr>
        <p:spPr>
          <a:xfrm>
            <a:off x="797243" y="4790003"/>
            <a:ext cx="6340793" cy="283369"/>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Proactively pinpoint subscribers likely to churn before they leave</a:t>
            </a:r>
            <a:endParaRPr lang="en-US" sz="1350" dirty="0"/>
          </a:p>
        </p:txBody>
      </p:sp>
      <p:pic>
        <p:nvPicPr>
          <p:cNvPr id="7" name="Image 2" descr="preencoded.png"/>
          <p:cNvPicPr>
            <a:picLocks noChangeAspect="1"/>
          </p:cNvPicPr>
          <p:nvPr/>
        </p:nvPicPr>
        <p:blipFill>
          <a:blip r:embed="rId5"/>
          <a:stretch>
            <a:fillRect/>
          </a:stretch>
        </p:blipFill>
        <p:spPr>
          <a:xfrm>
            <a:off x="7315200" y="3521154"/>
            <a:ext cx="6695123" cy="708660"/>
          </a:xfrm>
          <a:prstGeom prst="rect">
            <a:avLst/>
          </a:prstGeom>
        </p:spPr>
      </p:pic>
      <p:sp>
        <p:nvSpPr>
          <p:cNvPr id="8" name="Text 3"/>
          <p:cNvSpPr/>
          <p:nvPr/>
        </p:nvSpPr>
        <p:spPr>
          <a:xfrm>
            <a:off x="7492365" y="4406979"/>
            <a:ext cx="3335179" cy="27682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Targeted Retention Campaigns</a:t>
            </a:r>
            <a:endParaRPr lang="en-US" sz="1700" dirty="0"/>
          </a:p>
        </p:txBody>
      </p:sp>
      <p:sp>
        <p:nvSpPr>
          <p:cNvPr id="9" name="Text 4"/>
          <p:cNvSpPr/>
          <p:nvPr/>
        </p:nvSpPr>
        <p:spPr>
          <a:xfrm>
            <a:off x="7492365" y="4790003"/>
            <a:ext cx="6340793" cy="283369"/>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Deploy personalized interventions based on specific churn drivers</a:t>
            </a:r>
            <a:endParaRPr lang="en-US" sz="1350" dirty="0"/>
          </a:p>
        </p:txBody>
      </p:sp>
      <p:pic>
        <p:nvPicPr>
          <p:cNvPr id="10" name="Image 3" descr="preencoded.png"/>
          <p:cNvPicPr>
            <a:picLocks noChangeAspect="1"/>
          </p:cNvPicPr>
          <p:nvPr/>
        </p:nvPicPr>
        <p:blipFill>
          <a:blip r:embed="rId6"/>
          <a:stretch>
            <a:fillRect/>
          </a:stretch>
        </p:blipFill>
        <p:spPr>
          <a:xfrm>
            <a:off x="620078" y="5250537"/>
            <a:ext cx="6695123" cy="708660"/>
          </a:xfrm>
          <a:prstGeom prst="rect">
            <a:avLst/>
          </a:prstGeom>
        </p:spPr>
      </p:pic>
      <p:sp>
        <p:nvSpPr>
          <p:cNvPr id="11" name="Text 5"/>
          <p:cNvSpPr/>
          <p:nvPr/>
        </p:nvSpPr>
        <p:spPr>
          <a:xfrm>
            <a:off x="797243" y="6136362"/>
            <a:ext cx="2984778" cy="27682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Optimize Services &amp; Pricing</a:t>
            </a:r>
            <a:endParaRPr lang="en-US" sz="1700" dirty="0"/>
          </a:p>
        </p:txBody>
      </p:sp>
      <p:sp>
        <p:nvSpPr>
          <p:cNvPr id="12" name="Text 6"/>
          <p:cNvSpPr/>
          <p:nvPr/>
        </p:nvSpPr>
        <p:spPr>
          <a:xfrm>
            <a:off x="797243" y="6519386"/>
            <a:ext cx="6340793" cy="283369"/>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Refine offerings to match customer expectations and market demands</a:t>
            </a:r>
            <a:endParaRPr lang="en-US" sz="1350" dirty="0"/>
          </a:p>
        </p:txBody>
      </p:sp>
      <p:pic>
        <p:nvPicPr>
          <p:cNvPr id="13" name="Image 4" descr="preencoded.png"/>
          <p:cNvPicPr>
            <a:picLocks noChangeAspect="1"/>
          </p:cNvPicPr>
          <p:nvPr/>
        </p:nvPicPr>
        <p:blipFill>
          <a:blip r:embed="rId7"/>
          <a:stretch>
            <a:fillRect/>
          </a:stretch>
        </p:blipFill>
        <p:spPr>
          <a:xfrm>
            <a:off x="7315200" y="5250537"/>
            <a:ext cx="6695123" cy="708660"/>
          </a:xfrm>
          <a:prstGeom prst="rect">
            <a:avLst/>
          </a:prstGeom>
        </p:spPr>
      </p:pic>
      <p:sp>
        <p:nvSpPr>
          <p:cNvPr id="14" name="Text 7"/>
          <p:cNvSpPr/>
          <p:nvPr/>
        </p:nvSpPr>
        <p:spPr>
          <a:xfrm>
            <a:off x="7492365" y="6136362"/>
            <a:ext cx="3727252" cy="27682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Reduce Churn &amp; Boost Profitability</a:t>
            </a:r>
            <a:endParaRPr lang="en-US" sz="1700" dirty="0"/>
          </a:p>
        </p:txBody>
      </p:sp>
      <p:sp>
        <p:nvSpPr>
          <p:cNvPr id="15" name="Text 8"/>
          <p:cNvSpPr/>
          <p:nvPr/>
        </p:nvSpPr>
        <p:spPr>
          <a:xfrm>
            <a:off x="7492365" y="6519386"/>
            <a:ext cx="6340793" cy="283369"/>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Lower attrition rates and increase customer lifetime value</a:t>
            </a:r>
            <a:endParaRPr lang="en-US" sz="1350" dirty="0"/>
          </a:p>
        </p:txBody>
      </p:sp>
      <p:sp>
        <p:nvSpPr>
          <p:cNvPr id="16" name="Text 9"/>
          <p:cNvSpPr/>
          <p:nvPr/>
        </p:nvSpPr>
        <p:spPr>
          <a:xfrm>
            <a:off x="620078" y="7179231"/>
            <a:ext cx="13390245" cy="56673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By leveraging data-driven decision-making, telecom companies can transform customer relationship management from reactive to proactive, supporting sustainable business growth and competitive advantage in the marketplace.</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911</Words>
  <Application>Microsoft Office PowerPoint</Application>
  <PresentationFormat>Custom</PresentationFormat>
  <Paragraphs>118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Inter</vt:lpstr>
      <vt:lpstr>Inter Bold</vt:lpstr>
      <vt:lpstr>Inter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Krima Jegoda</cp:lastModifiedBy>
  <cp:revision>2</cp:revision>
  <dcterms:created xsi:type="dcterms:W3CDTF">2025-10-07T10:39:15Z</dcterms:created>
  <dcterms:modified xsi:type="dcterms:W3CDTF">2025-10-07T10:47:21Z</dcterms:modified>
</cp:coreProperties>
</file>